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7" r:id="rId2"/>
    <p:sldId id="258" r:id="rId3"/>
    <p:sldId id="265" r:id="rId4"/>
    <p:sldId id="263" r:id="rId5"/>
    <p:sldId id="266" r:id="rId6"/>
    <p:sldId id="267" r:id="rId7"/>
    <p:sldId id="264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3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A4BE01-7B7B-4888-8C39-B693EAD91D16}" type="datetimeFigureOut">
              <a:rPr lang="en-GB" smtClean="0"/>
              <a:t>26/07/2024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7769C2-1B8C-461A-9C26-1E5012A6A4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55015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7BF2FF-AB26-42B1-B18B-19F5B70C603D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2607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46146-87D8-4BE3-B049-50E9D3933449}" type="datetimeFigureOut">
              <a:rPr lang="en-GB" smtClean="0"/>
              <a:t>26/07/2024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E9901-2191-4B48-B78B-C5FC3E9028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27244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46146-87D8-4BE3-B049-50E9D3933449}" type="datetimeFigureOut">
              <a:rPr lang="en-GB" smtClean="0"/>
              <a:t>26/07/2024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E9901-2191-4B48-B78B-C5FC3E9028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8249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46146-87D8-4BE3-B049-50E9D3933449}" type="datetimeFigureOut">
              <a:rPr lang="en-GB" smtClean="0"/>
              <a:t>26/07/2024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E9901-2191-4B48-B78B-C5FC3E9028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90244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  <a:pPr/>
              <a:t>2024/7/26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41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46146-87D8-4BE3-B049-50E9D3933449}" type="datetimeFigureOut">
              <a:rPr lang="en-GB" smtClean="0"/>
              <a:t>26/07/2024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E9901-2191-4B48-B78B-C5FC3E9028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337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46146-87D8-4BE3-B049-50E9D3933449}" type="datetimeFigureOut">
              <a:rPr lang="en-GB" smtClean="0"/>
              <a:t>26/07/2024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E9901-2191-4B48-B78B-C5FC3E9028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6450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46146-87D8-4BE3-B049-50E9D3933449}" type="datetimeFigureOut">
              <a:rPr lang="en-GB" smtClean="0"/>
              <a:t>26/07/2024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E9901-2191-4B48-B78B-C5FC3E9028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9571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46146-87D8-4BE3-B049-50E9D3933449}" type="datetimeFigureOut">
              <a:rPr lang="en-GB" smtClean="0"/>
              <a:t>26/07/2024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E9901-2191-4B48-B78B-C5FC3E9028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1949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46146-87D8-4BE3-B049-50E9D3933449}" type="datetimeFigureOut">
              <a:rPr lang="en-GB" smtClean="0"/>
              <a:t>26/07/2024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E9901-2191-4B48-B78B-C5FC3E9028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3685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46146-87D8-4BE3-B049-50E9D3933449}" type="datetimeFigureOut">
              <a:rPr lang="en-GB" smtClean="0"/>
              <a:t>26/07/2024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E9901-2191-4B48-B78B-C5FC3E9028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00184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46146-87D8-4BE3-B049-50E9D3933449}" type="datetimeFigureOut">
              <a:rPr lang="en-GB" smtClean="0"/>
              <a:t>26/07/2024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E9901-2191-4B48-B78B-C5FC3E9028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2740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46146-87D8-4BE3-B049-50E9D3933449}" type="datetimeFigureOut">
              <a:rPr lang="en-GB" smtClean="0"/>
              <a:t>26/07/2024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E9901-2191-4B48-B78B-C5FC3E9028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2157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946146-87D8-4BE3-B049-50E9D3933449}" type="datetimeFigureOut">
              <a:rPr lang="en-GB" smtClean="0"/>
              <a:t>26/07/2024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2E9901-2191-4B48-B78B-C5FC3E9028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3956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wmf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6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L_blue"/>
          <p:cNvGrpSpPr>
            <a:grpSpLocks/>
          </p:cNvGrpSpPr>
          <p:nvPr/>
        </p:nvGrpSpPr>
        <p:grpSpPr bwMode="auto">
          <a:xfrm>
            <a:off x="-52388" y="-8467"/>
            <a:ext cx="257176" cy="6747933"/>
            <a:chOff x="228152" y="25657"/>
            <a:chExt cx="257539" cy="5061369"/>
          </a:xfrm>
        </p:grpSpPr>
        <p:pic>
          <p:nvPicPr>
            <p:cNvPr id="9235" name="Picture 32" descr="F:\1-原创素材\1_mm1102\PPT\PPT_014\materaials\page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6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6" name="Picture 33" descr="F:\1-原创素材\1_mm1102\PPT\PPT_014\materaials\page_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219" name="R_blue"/>
          <p:cNvGrpSpPr>
            <a:grpSpLocks/>
          </p:cNvGrpSpPr>
          <p:nvPr/>
        </p:nvGrpSpPr>
        <p:grpSpPr bwMode="auto">
          <a:xfrm rot="10800000">
            <a:off x="8910639" y="378884"/>
            <a:ext cx="200025" cy="6407149"/>
            <a:chOff x="8912859" y="317293"/>
            <a:chExt cx="198086" cy="4804239"/>
          </a:xfrm>
        </p:grpSpPr>
        <p:grpSp>
          <p:nvGrpSpPr>
            <p:cNvPr id="9231" name="组合 33"/>
            <p:cNvGrpSpPr>
              <a:grpSpLocks/>
            </p:cNvGrpSpPr>
            <p:nvPr/>
          </p:nvGrpSpPr>
          <p:grpSpPr bwMode="auto"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9233" name="Picture 30" descr="F:\1-原创素材\1_mm1102\PPT\PPT_014\materaials\page_2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234" name="Picture 31" descr="F:\1-原创素材\1_mm1102\PPT\PPT_014\materaials\page_7.pn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9232" name="Picture 29" descr="F:\1-原创素材\1_mm1102\PPT\PPT_014\materaials\page_8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220" name="组合 2051"/>
          <p:cNvGrpSpPr>
            <a:grpSpLocks/>
          </p:cNvGrpSpPr>
          <p:nvPr/>
        </p:nvGrpSpPr>
        <p:grpSpPr bwMode="auto">
          <a:xfrm>
            <a:off x="96838" y="6512986"/>
            <a:ext cx="8605837" cy="300567"/>
            <a:chOff x="150297" y="4506158"/>
            <a:chExt cx="8605580" cy="225202"/>
          </a:xfrm>
        </p:grpSpPr>
        <p:pic>
          <p:nvPicPr>
            <p:cNvPr id="9229" name="B2_green" descr="F:\1-原创素材\1_mm1102\PPT\PPT_014\materaials\page_10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7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0" name="B1_red" descr="F:\1-原创素材\1_mm1102\PPT\PPT_014\materaials\page_4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221" name="Picture 8" descr="F:\1-原创素材\1_mm1102\PPT\PPT_014\materaials\flower_3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300" y="5249335"/>
            <a:ext cx="231775" cy="309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WordArt 3"/>
          <p:cNvSpPr>
            <a:spLocks noChangeArrowheads="1" noChangeShapeType="1" noTextEdit="1"/>
          </p:cNvSpPr>
          <p:nvPr/>
        </p:nvSpPr>
        <p:spPr bwMode="auto">
          <a:xfrm>
            <a:off x="2135188" y="1562101"/>
            <a:ext cx="5383212" cy="4193117"/>
          </a:xfrm>
          <a:prstGeom prst="rect">
            <a:avLst/>
          </a:prstGeom>
        </p:spPr>
        <p:txBody>
          <a:bodyPr spcFirstLastPara="1" wrap="none" lIns="119969" tIns="59985" rIns="119969" bIns="59985" fromWordArt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sz="4700" kern="10" dirty="0">
              <a:ln w="19050">
                <a:solidFill>
                  <a:srgbClr val="FF6600"/>
                </a:solidFill>
                <a:round/>
                <a:headEnd/>
                <a:tailEnd/>
              </a:ln>
              <a:solidFill>
                <a:srgbClr val="00B05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9223" name="Picture 13" descr="Firewrk8"/>
          <p:cNvPicPr>
            <a:picLocks noChangeAspect="1" noChangeArrowheads="1"/>
          </p:cNvPicPr>
          <p:nvPr/>
        </p:nvPicPr>
        <p:blipFill>
          <a:blip r:embed="rId10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4345519"/>
            <a:ext cx="749300" cy="732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16" descr="Firewrk8"/>
          <p:cNvPicPr>
            <a:picLocks noChangeAspect="1" noChangeArrowheads="1"/>
          </p:cNvPicPr>
          <p:nvPr/>
        </p:nvPicPr>
        <p:blipFill>
          <a:blip r:embed="rId10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050" y="1500719"/>
            <a:ext cx="374650" cy="366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1243480" y="634568"/>
            <a:ext cx="6587189" cy="798250"/>
          </a:xfrm>
          <a:prstGeom prst="rect">
            <a:avLst/>
          </a:prstGeom>
          <a:noFill/>
        </p:spPr>
        <p:txBody>
          <a:bodyPr wrap="square" lIns="119969" tIns="59985" rIns="119969" bIns="59985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dirty="0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CÔNG NGHỆ _ LỚP 5</a:t>
            </a:r>
            <a:endParaRPr lang="en-US" sz="4400" b="1" dirty="0">
              <a:ln w="12700">
                <a:solidFill>
                  <a:srgbClr val="0000FF"/>
                </a:solidFill>
                <a:prstDash val="solid"/>
              </a:ln>
              <a:solidFill>
                <a:srgbClr val="00B0F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2862" y="1612929"/>
            <a:ext cx="8921750" cy="4091459"/>
          </a:xfrm>
          <a:prstGeom prst="rect">
            <a:avLst/>
          </a:prstGeom>
          <a:noFill/>
        </p:spPr>
        <p:txBody>
          <a:bodyPr lIns="119969" tIns="59985" rIns="119969" bIns="59985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defRPr/>
            </a:pPr>
            <a:r>
              <a:rPr lang="en-US" sz="4800" b="1" kern="1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cs typeface="Times New Roman"/>
              </a:rPr>
              <a:t>Bài 4: 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4800" b="1" kern="1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cs typeface="Times New Roman"/>
              </a:rPr>
              <a:t>THIẾT KẾ SẢN PHẨM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4800" b="1" kern="1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cs typeface="Times New Roman"/>
              </a:rPr>
              <a:t>(Tiết </a:t>
            </a:r>
            <a:r>
              <a:rPr lang="en-US" sz="4800" b="1" kern="1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cs typeface="Times New Roman"/>
              </a:rPr>
              <a:t>4)</a:t>
            </a:r>
            <a:endParaRPr lang="en-US" sz="4800" b="1" kern="1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>
              <a:lnSpc>
                <a:spcPct val="150000"/>
              </a:lnSpc>
              <a:defRPr/>
            </a:pPr>
            <a:r>
              <a:rPr lang="en-US" sz="2800" b="1" kern="1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cs typeface="Times New Roman"/>
              </a:rPr>
              <a:t>Giáo viên</a:t>
            </a:r>
            <a:r>
              <a:rPr lang="en-US" sz="2800" b="1" kern="1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cs typeface="Times New Roman"/>
              </a:rPr>
              <a:t>:</a:t>
            </a:r>
            <a:endParaRPr lang="en-US" sz="2800" b="1" kern="1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9837718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08648" y="725795"/>
            <a:ext cx="81475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3200" b="1" kern="1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cs typeface="Times New Roman"/>
              </a:rPr>
              <a:t>Bài </a:t>
            </a:r>
            <a:r>
              <a:rPr lang="en-US" sz="3200" b="1" kern="1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cs typeface="Times New Roman"/>
              </a:rPr>
              <a:t>4:  THIẾT KẾ SẢN PHẨM (TIẾT </a:t>
            </a:r>
            <a:r>
              <a:rPr lang="en-US" sz="3200" b="1" kern="1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cs typeface="Times New Roman"/>
              </a:rPr>
              <a:t>4)</a:t>
            </a:r>
            <a:endParaRPr lang="en-US" sz="3200" b="1" kern="1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grpSp>
        <p:nvGrpSpPr>
          <p:cNvPr id="23" name="Group 22"/>
          <p:cNvGrpSpPr>
            <a:grpSpLocks/>
          </p:cNvGrpSpPr>
          <p:nvPr/>
        </p:nvGrpSpPr>
        <p:grpSpPr bwMode="auto">
          <a:xfrm>
            <a:off x="-2817202" y="1096059"/>
            <a:ext cx="5585558" cy="5933341"/>
            <a:chOff x="-2222500" y="1600200"/>
            <a:chExt cx="4770438" cy="4824413"/>
          </a:xfrm>
        </p:grpSpPr>
        <p:sp>
          <p:nvSpPr>
            <p:cNvPr id="24" name="AutoShape 41"/>
            <p:cNvSpPr>
              <a:spLocks noChangeArrowheads="1"/>
            </p:cNvSpPr>
            <p:nvPr/>
          </p:nvSpPr>
          <p:spPr bwMode="ltGray">
            <a:xfrm rot="5400000">
              <a:off x="-2249488" y="1627188"/>
              <a:ext cx="4824413" cy="4770438"/>
            </a:xfrm>
            <a:custGeom>
              <a:avLst/>
              <a:gdLst>
                <a:gd name="G0" fmla="+- 10478 0 0"/>
                <a:gd name="G1" fmla="+- -11739500 0 0"/>
                <a:gd name="G2" fmla="+- 0 0 -11739500"/>
                <a:gd name="T0" fmla="*/ 0 256 1"/>
                <a:gd name="T1" fmla="*/ 180 256 1"/>
                <a:gd name="G3" fmla="+- -11739500 T0 T1"/>
                <a:gd name="T2" fmla="*/ 0 256 1"/>
                <a:gd name="T3" fmla="*/ 90 256 1"/>
                <a:gd name="G4" fmla="+- -11739500 T2 T3"/>
                <a:gd name="G5" fmla="*/ G4 2 1"/>
                <a:gd name="T4" fmla="*/ 90 256 1"/>
                <a:gd name="T5" fmla="*/ 0 256 1"/>
                <a:gd name="G6" fmla="+- -11739500 T4 T5"/>
                <a:gd name="G7" fmla="*/ G6 2 1"/>
                <a:gd name="G8" fmla="abs -1173950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478"/>
                <a:gd name="G18" fmla="*/ 10478 1 2"/>
                <a:gd name="G19" fmla="+- G18 5400 0"/>
                <a:gd name="G20" fmla="cos G19 -11739500"/>
                <a:gd name="G21" fmla="sin G19 -11739500"/>
                <a:gd name="G22" fmla="+- G20 10800 0"/>
                <a:gd name="G23" fmla="+- G21 10800 0"/>
                <a:gd name="G24" fmla="+- 10800 0 G20"/>
                <a:gd name="G25" fmla="+- 10478 10800 0"/>
                <a:gd name="G26" fmla="?: G9 G17 G25"/>
                <a:gd name="G27" fmla="?: G9 0 21600"/>
                <a:gd name="G28" fmla="cos 10800 -11739500"/>
                <a:gd name="G29" fmla="sin 10800 -11739500"/>
                <a:gd name="G30" fmla="sin 10478 -11739500"/>
                <a:gd name="G31" fmla="+- G28 10800 0"/>
                <a:gd name="G32" fmla="+- G29 10800 0"/>
                <a:gd name="G33" fmla="+- G30 10800 0"/>
                <a:gd name="G34" fmla="?: G4 0 G31"/>
                <a:gd name="G35" fmla="?: -11739500 G34 0"/>
                <a:gd name="G36" fmla="?: G6 G35 G31"/>
                <a:gd name="G37" fmla="+- 21600 0 G36"/>
                <a:gd name="G38" fmla="?: G4 0 G33"/>
                <a:gd name="G39" fmla="?: -1173950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62 w 21600"/>
                <a:gd name="T15" fmla="*/ 10638 h 21600"/>
                <a:gd name="T16" fmla="*/ 10800 w 21600"/>
                <a:gd name="T17" fmla="*/ 322 h 21600"/>
                <a:gd name="T18" fmla="*/ 21438 w 21600"/>
                <a:gd name="T19" fmla="*/ 1063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23" y="10641"/>
                  </a:moveTo>
                  <a:cubicBezTo>
                    <a:pt x="410" y="4916"/>
                    <a:pt x="5075" y="322"/>
                    <a:pt x="10800" y="322"/>
                  </a:cubicBezTo>
                  <a:cubicBezTo>
                    <a:pt x="16524" y="322"/>
                    <a:pt x="21189" y="4916"/>
                    <a:pt x="21276" y="10641"/>
                  </a:cubicBezTo>
                  <a:lnTo>
                    <a:pt x="21598" y="10636"/>
                  </a:lnTo>
                  <a:cubicBezTo>
                    <a:pt x="21509" y="4736"/>
                    <a:pt x="16700" y="0"/>
                    <a:pt x="10799" y="0"/>
                  </a:cubicBezTo>
                  <a:cubicBezTo>
                    <a:pt x="4899" y="0"/>
                    <a:pt x="90" y="4736"/>
                    <a:pt x="1" y="10636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25" name="AutoShape 42"/>
            <p:cNvSpPr>
              <a:spLocks noChangeArrowheads="1"/>
            </p:cNvSpPr>
            <p:nvPr/>
          </p:nvSpPr>
          <p:spPr bwMode="ltGray">
            <a:xfrm rot="5400000" flipH="1">
              <a:off x="-1844208" y="2062571"/>
              <a:ext cx="4032628" cy="3929823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26" name="AutoShape 42"/>
            <p:cNvSpPr>
              <a:spLocks noChangeArrowheads="1"/>
            </p:cNvSpPr>
            <p:nvPr/>
          </p:nvSpPr>
          <p:spPr bwMode="ltGray">
            <a:xfrm rot="5400000" flipH="1">
              <a:off x="-1602907" y="2255488"/>
              <a:ext cx="3506669" cy="3501256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</p:grp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-382286" y="3145319"/>
            <a:ext cx="271287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MỤC TIÊU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AutoShape 47"/>
          <p:cNvSpPr>
            <a:spLocks noChangeArrowheads="1"/>
          </p:cNvSpPr>
          <p:nvPr/>
        </p:nvSpPr>
        <p:spPr bwMode="gray">
          <a:xfrm>
            <a:off x="2768356" y="2636913"/>
            <a:ext cx="5452816" cy="1977798"/>
          </a:xfrm>
          <a:prstGeom prst="roundRect">
            <a:avLst>
              <a:gd name="adj" fmla="val 50000"/>
            </a:avLst>
          </a:prstGeom>
          <a:ln>
            <a:solidFill>
              <a:srgbClr val="00B050"/>
            </a:solidFill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1" hangingPunct="1">
              <a:defRPr/>
            </a:pP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Thiết kế được 1 sản phẩm </a:t>
            </a:r>
          </a:p>
          <a:p>
            <a:pPr eaLnBrk="1" hangingPunct="1">
              <a:defRPr/>
            </a:pP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thủ công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98520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9728" y="404664"/>
            <a:ext cx="9034272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2800" b="1" kern="1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/>
                <a:cs typeface="Times New Roman"/>
              </a:rPr>
              <a:t>Bài </a:t>
            </a:r>
            <a:r>
              <a:rPr lang="en-US" sz="2800" b="1" kern="1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/>
                <a:cs typeface="Times New Roman"/>
              </a:rPr>
              <a:t>4:  THIẾT KẾ SẢN PHẨM</a:t>
            </a:r>
            <a:endParaRPr lang="en-US" sz="2800" b="1" kern="1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4076" y="1085483"/>
            <a:ext cx="2329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1. KHỞI ĐỘNG</a:t>
            </a:r>
            <a:endParaRPr lang="en-GB" sz="2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6197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9728" y="404664"/>
            <a:ext cx="9034272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2800" b="1" kern="1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/>
                <a:cs typeface="Times New Roman"/>
              </a:rPr>
              <a:t>Bài </a:t>
            </a:r>
            <a:r>
              <a:rPr lang="en-US" sz="2800" b="1" kern="1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/>
                <a:cs typeface="Times New Roman"/>
              </a:rPr>
              <a:t>4:  THIẾT KẾ SẢN PHẨM</a:t>
            </a:r>
            <a:endParaRPr lang="en-US" sz="2800" b="1" kern="1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7584" y="1097591"/>
            <a:ext cx="49718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2. LUYỆN TẬP, THỰC HÀNH</a:t>
            </a:r>
            <a:endParaRPr lang="en-GB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42" y="1624736"/>
            <a:ext cx="8133622" cy="4036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0493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9728" y="404664"/>
            <a:ext cx="9034272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2800" b="1" kern="1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/>
                <a:cs typeface="Times New Roman"/>
              </a:rPr>
              <a:t>Bài </a:t>
            </a:r>
            <a:r>
              <a:rPr lang="en-US" sz="2800" b="1" kern="1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/>
                <a:cs typeface="Times New Roman"/>
              </a:rPr>
              <a:t>4:  THIẾT KẾ SẢN PHẨM</a:t>
            </a:r>
            <a:endParaRPr lang="en-US" sz="2800" b="1" kern="1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7584" y="1097591"/>
            <a:ext cx="49718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2. LUYỆN TẬP, THỰC HÀNH</a:t>
            </a:r>
            <a:endParaRPr lang="en-GB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9552" y="1556792"/>
            <a:ext cx="8267007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Các bước làm sản phẩm:</a:t>
            </a:r>
          </a:p>
          <a:p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Bước 1: Làm mặt số</a:t>
            </a:r>
          </a:p>
          <a:p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Bước 2: Làm vai đeo và núm vặn</a:t>
            </a:r>
          </a:p>
          <a:p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Bước 3: Làm bộ kim đồng hồ</a:t>
            </a:r>
          </a:p>
          <a:p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Bước 4: Gắn các bộ phận để hoàn thiện đồng hồ đồ chơi</a:t>
            </a:r>
            <a:endParaRPr lang="en-GB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803561"/>
            <a:ext cx="8136904" cy="264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65881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9728" y="404664"/>
            <a:ext cx="9034272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2800" b="1" kern="1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/>
                <a:cs typeface="Times New Roman"/>
              </a:rPr>
              <a:t>Bài </a:t>
            </a:r>
            <a:r>
              <a:rPr lang="en-US" sz="2800" b="1" kern="1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/>
                <a:cs typeface="Times New Roman"/>
              </a:rPr>
              <a:t>4:  THIẾT KẾ SẢN PHẨM</a:t>
            </a:r>
            <a:endParaRPr lang="en-US" sz="2800" b="1" kern="1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7584" y="1097591"/>
            <a:ext cx="49718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2. LUYỆN TẬP, THỰC HÀNH</a:t>
            </a:r>
            <a:endParaRPr lang="en-GB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Image 14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3568" y="1620811"/>
            <a:ext cx="7920880" cy="4400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779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1"/>
          </a:xfrm>
          <a:prstGeom prst="rect">
            <a:avLst/>
          </a:prstGeom>
          <a:effectLst>
            <a:softEdge rad="469900"/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364" y="4103020"/>
            <a:ext cx="2880122" cy="272590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766" y="-65434"/>
            <a:ext cx="2153235" cy="1870098"/>
          </a:xfrm>
          <a:prstGeom prst="rect">
            <a:avLst/>
          </a:prstGeom>
        </p:spPr>
      </p:pic>
      <p:pic>
        <p:nvPicPr>
          <p:cNvPr id="9" name="轻快儿童音乐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214513" y="6252342"/>
            <a:ext cx="299962" cy="51993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22373" y="1624669"/>
            <a:ext cx="6384103" cy="1936684"/>
          </a:xfrm>
          <a:prstGeom prst="rect">
            <a:avLst/>
          </a:prstGeom>
          <a:noFill/>
        </p:spPr>
        <p:txBody>
          <a:bodyPr wrap="square" lIns="89154" tIns="44577" rIns="89154" bIns="44577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HỌC TẬP </a:t>
            </a:r>
          </a:p>
          <a:p>
            <a:pPr algn="ctr">
              <a:lnSpc>
                <a:spcPct val="150000"/>
              </a:lnSpc>
            </a:pPr>
            <a:r>
              <a:rPr lang="en-US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VUI VẺ, HIỆU QUẢ</a:t>
            </a:r>
            <a:endParaRPr lang="en-US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77425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audio>
              <p:cMediaNode vol="8000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2"/>
      </p14:showEvtLst>
    </p:ext>
  </p:extLs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147</Words>
  <Application>Microsoft Office PowerPoint</Application>
  <PresentationFormat>On-screen Show (4:3)</PresentationFormat>
  <Paragraphs>25</Paragraphs>
  <Slides>7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Dell</cp:lastModifiedBy>
  <cp:revision>8</cp:revision>
  <dcterms:created xsi:type="dcterms:W3CDTF">2024-07-25T03:35:35Z</dcterms:created>
  <dcterms:modified xsi:type="dcterms:W3CDTF">2024-07-26T03:16:55Z</dcterms:modified>
</cp:coreProperties>
</file>