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58" r:id="rId3"/>
    <p:sldId id="259" r:id="rId4"/>
    <p:sldId id="261" r:id="rId5"/>
    <p:sldId id="262" r:id="rId6"/>
    <p:sldId id="260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1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A4BE01-7B7B-4888-8C39-B693EAD91D16}" type="datetimeFigureOut">
              <a:rPr lang="en-GB" smtClean="0"/>
              <a:t>26/07/2024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7769C2-1B8C-461A-9C26-1E5012A6A4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501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607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146-87D8-4BE3-B049-50E9D3933449}" type="datetimeFigureOut">
              <a:rPr lang="en-GB" smtClean="0"/>
              <a:t>26/07/2024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9901-2191-4B48-B78B-C5FC3E902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724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146-87D8-4BE3-B049-50E9D3933449}" type="datetimeFigureOut">
              <a:rPr lang="en-GB" smtClean="0"/>
              <a:t>26/07/2024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9901-2191-4B48-B78B-C5FC3E902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249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146-87D8-4BE3-B049-50E9D3933449}" type="datetimeFigureOut">
              <a:rPr lang="en-GB" smtClean="0"/>
              <a:t>26/07/2024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9901-2191-4B48-B78B-C5FC3E902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024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2024/7/26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1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146-87D8-4BE3-B049-50E9D3933449}" type="datetimeFigureOut">
              <a:rPr lang="en-GB" smtClean="0"/>
              <a:t>26/07/2024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9901-2191-4B48-B78B-C5FC3E902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37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146-87D8-4BE3-B049-50E9D3933449}" type="datetimeFigureOut">
              <a:rPr lang="en-GB" smtClean="0"/>
              <a:t>26/07/2024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9901-2191-4B48-B78B-C5FC3E902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450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146-87D8-4BE3-B049-50E9D3933449}" type="datetimeFigureOut">
              <a:rPr lang="en-GB" smtClean="0"/>
              <a:t>26/07/2024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9901-2191-4B48-B78B-C5FC3E902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571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146-87D8-4BE3-B049-50E9D3933449}" type="datetimeFigureOut">
              <a:rPr lang="en-GB" smtClean="0"/>
              <a:t>26/07/2024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9901-2191-4B48-B78B-C5FC3E902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949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146-87D8-4BE3-B049-50E9D3933449}" type="datetimeFigureOut">
              <a:rPr lang="en-GB" smtClean="0"/>
              <a:t>26/07/2024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9901-2191-4B48-B78B-C5FC3E902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685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146-87D8-4BE3-B049-50E9D3933449}" type="datetimeFigureOut">
              <a:rPr lang="en-GB" smtClean="0"/>
              <a:t>26/07/2024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9901-2191-4B48-B78B-C5FC3E902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018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146-87D8-4BE3-B049-50E9D3933449}" type="datetimeFigureOut">
              <a:rPr lang="en-GB" smtClean="0"/>
              <a:t>26/07/2024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9901-2191-4B48-B78B-C5FC3E902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740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146-87D8-4BE3-B049-50E9D3933449}" type="datetimeFigureOut">
              <a:rPr lang="en-GB" smtClean="0"/>
              <a:t>26/07/2024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9901-2191-4B48-B78B-C5FC3E902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157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46146-87D8-4BE3-B049-50E9D3933449}" type="datetimeFigureOut">
              <a:rPr lang="en-GB" smtClean="0"/>
              <a:t>26/07/2024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E9901-2191-4B48-B78B-C5FC3E902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95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wm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L_blue"/>
          <p:cNvGrpSpPr>
            <a:grpSpLocks/>
          </p:cNvGrpSpPr>
          <p:nvPr/>
        </p:nvGrpSpPr>
        <p:grpSpPr bwMode="auto">
          <a:xfrm>
            <a:off x="-52388" y="-8467"/>
            <a:ext cx="257176" cy="6747933"/>
            <a:chOff x="228152" y="25657"/>
            <a:chExt cx="257539" cy="5061369"/>
          </a:xfrm>
        </p:grpSpPr>
        <p:pic>
          <p:nvPicPr>
            <p:cNvPr id="9235" name="Picture 3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6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33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19" name="R_blue"/>
          <p:cNvGrpSpPr>
            <a:grpSpLocks/>
          </p:cNvGrpSpPr>
          <p:nvPr/>
        </p:nvGrpSpPr>
        <p:grpSpPr bwMode="auto">
          <a:xfrm rot="10800000">
            <a:off x="8910639" y="378884"/>
            <a:ext cx="200025" cy="6407149"/>
            <a:chOff x="8912859" y="317293"/>
            <a:chExt cx="198086" cy="4804239"/>
          </a:xfrm>
        </p:grpSpPr>
        <p:grpSp>
          <p:nvGrpSpPr>
            <p:cNvPr id="9231" name="组合 33"/>
            <p:cNvGrpSpPr>
              <a:grpSpLocks/>
            </p:cNvGrpSpPr>
            <p:nvPr/>
          </p:nvGrpSpPr>
          <p:grpSpPr bwMode="auto"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9233" name="Picture 30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34" name="Picture 31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232" name="Picture 2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0" name="组合 2051"/>
          <p:cNvGrpSpPr>
            <a:grpSpLocks/>
          </p:cNvGrpSpPr>
          <p:nvPr/>
        </p:nvGrpSpPr>
        <p:grpSpPr bwMode="auto">
          <a:xfrm>
            <a:off x="96838" y="6512986"/>
            <a:ext cx="8605837" cy="300567"/>
            <a:chOff x="150297" y="4506158"/>
            <a:chExt cx="8605580" cy="225202"/>
          </a:xfrm>
        </p:grpSpPr>
        <p:pic>
          <p:nvPicPr>
            <p:cNvPr id="9229" name="B2_green" descr="F:\1-原创素材\1_mm1102\PPT\PPT_014\materaials\page_10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7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0" name="B1_red" descr="F:\1-原创素材\1_mm1102\PPT\PPT_014\materaials\page_4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1" name="Picture 8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5249335"/>
            <a:ext cx="231775" cy="30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2135188" y="1562101"/>
            <a:ext cx="5383212" cy="4193117"/>
          </a:xfrm>
          <a:prstGeom prst="rect">
            <a:avLst/>
          </a:prstGeom>
        </p:spPr>
        <p:txBody>
          <a:bodyPr spcFirstLastPara="1" wrap="none" lIns="119969" tIns="59985" rIns="119969" bIns="59985" fromWordArt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4700" kern="10" dirty="0">
              <a:ln w="19050">
                <a:solidFill>
                  <a:srgbClr val="FF66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223" name="Picture 13" descr="Firewrk8"/>
          <p:cNvPicPr>
            <a:picLocks noChangeAspect="1" noChangeArrowheads="1"/>
          </p:cNvPicPr>
          <p:nvPr/>
        </p:nvPicPr>
        <p:blipFill>
          <a:blip r:embed="rId10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4345519"/>
            <a:ext cx="749300" cy="73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6" descr="Firewrk8"/>
          <p:cNvPicPr>
            <a:picLocks noChangeAspect="1" noChangeArrowheads="1"/>
          </p:cNvPicPr>
          <p:nvPr/>
        </p:nvPicPr>
        <p:blipFill>
          <a:blip r:embed="rId10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1500719"/>
            <a:ext cx="374650" cy="36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243480" y="634568"/>
            <a:ext cx="6587189" cy="798250"/>
          </a:xfrm>
          <a:prstGeom prst="rect">
            <a:avLst/>
          </a:prstGeom>
          <a:noFill/>
        </p:spPr>
        <p:txBody>
          <a:bodyPr wrap="square" lIns="119969" tIns="59985" rIns="119969" bIns="599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 NGHỆ _ LỚP 5</a:t>
            </a:r>
            <a:endParaRPr lang="en-US" sz="4400" b="1" dirty="0">
              <a:ln w="12700">
                <a:solidFill>
                  <a:srgbClr val="0000FF"/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2862" y="1612929"/>
            <a:ext cx="8921750" cy="4091459"/>
          </a:xfrm>
          <a:prstGeom prst="rect">
            <a:avLst/>
          </a:prstGeom>
          <a:noFill/>
        </p:spPr>
        <p:txBody>
          <a:bodyPr lIns="119969" tIns="59985" rIns="119969" bIns="599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sz="48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Bài 4: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8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THIẾT KẾ SẢN PHẨM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8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(Tiết 3)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8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Giáo viên</a:t>
            </a:r>
            <a:r>
              <a:rPr lang="en-US" sz="28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  <a:endParaRPr lang="en-US" sz="2800" b="1" kern="1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83771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8648" y="369779"/>
            <a:ext cx="81475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2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Bài </a:t>
            </a:r>
            <a:r>
              <a:rPr lang="en-US" sz="32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4:  THIẾT KẾ SẢN PHẨM (TIẾT 3)</a:t>
            </a:r>
            <a:endParaRPr lang="en-US" sz="32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-2817202" y="907198"/>
            <a:ext cx="5585558" cy="5933341"/>
            <a:chOff x="-2222500" y="1600200"/>
            <a:chExt cx="4770438" cy="4824413"/>
          </a:xfrm>
        </p:grpSpPr>
        <p:sp>
          <p:nvSpPr>
            <p:cNvPr id="24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5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6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-382286" y="3145319"/>
            <a:ext cx="271287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010942" y="1837751"/>
            <a:ext cx="6136597" cy="1615345"/>
            <a:chOff x="2847539" y="2243621"/>
            <a:chExt cx="8638111" cy="908655"/>
          </a:xfrm>
        </p:grpSpPr>
        <p:sp>
          <p:nvSpPr>
            <p:cNvPr id="29" name="Oval 28"/>
            <p:cNvSpPr/>
            <p:nvPr/>
          </p:nvSpPr>
          <p:spPr>
            <a:xfrm>
              <a:off x="2847539" y="2374232"/>
              <a:ext cx="845261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3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Chevron 29"/>
            <p:cNvSpPr/>
            <p:nvPr/>
          </p:nvSpPr>
          <p:spPr>
            <a:xfrm>
              <a:off x="3542941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phát thảo sản phẩm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070787" y="4276479"/>
            <a:ext cx="6922882" cy="1399211"/>
            <a:chOff x="3021825" y="2309513"/>
            <a:chExt cx="7755655" cy="716493"/>
          </a:xfrm>
        </p:grpSpPr>
        <p:sp>
          <p:nvSpPr>
            <p:cNvPr id="33" name="Oval 32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36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Chevron 33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just" eaLnBrk="1" hangingPunct="1">
                <a:defRPr/>
              </a:pPr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 ý tưởng thiết kế sản phẩm</a:t>
              </a:r>
              <a:endPara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69852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originals/ff/a7/99/ffa79928193873a6b2464732ad19797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21" y="3861048"/>
            <a:ext cx="3611443" cy="258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691680" y="1556792"/>
            <a:ext cx="6768752" cy="1728192"/>
          </a:xfrm>
          <a:prstGeom prst="wedgeRoundRectCallout">
            <a:avLst>
              <a:gd name="adj1" fmla="val -37318"/>
              <a:gd name="adj2" fmla="val 11626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chemeClr val="tx1"/>
                </a:solidFill>
                <a:latin typeface="+mj-lt"/>
              </a:rPr>
              <a:t>Bàn gì làm áo nõn nà</a:t>
            </a:r>
            <a:endParaRPr lang="en-GB" sz="3200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vi-VN" sz="3200" dirty="0">
                <a:solidFill>
                  <a:schemeClr val="tx1"/>
                </a:solidFill>
                <a:latin typeface="+mj-lt"/>
              </a:rPr>
              <a:t>Bàn gì đốt hết cửa nhà, ruộng nương</a:t>
            </a:r>
            <a:endParaRPr lang="en-GB" sz="3200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GB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(Là cái gì?)</a:t>
            </a:r>
          </a:p>
        </p:txBody>
      </p:sp>
      <p:pic>
        <p:nvPicPr>
          <p:cNvPr id="1026" name="Picture 2" descr="https://s.meta.com.vn/img/thumb.ashx/Data/image/2020/09/26/ban-la-kho-nagakawa-nag1502-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6" b="100000" l="111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764703"/>
            <a:ext cx="4416492" cy="331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77830" y="4067676"/>
            <a:ext cx="21707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 smtClean="0">
                <a:latin typeface="Times New Roman" pitchFamily="18" charset="0"/>
                <a:cs typeface="Times New Roman" pitchFamily="18" charset="0"/>
              </a:rPr>
              <a:t>Bàn là</a:t>
            </a:r>
            <a:endParaRPr lang="en-GB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9728" y="404664"/>
            <a:ext cx="903427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 </a:t>
            </a:r>
            <a:r>
              <a:rPr lang="en-US" sz="28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4:  THIẾT KẾ SẢN PHẨM</a:t>
            </a:r>
            <a:endParaRPr lang="en-US" sz="28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34268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originals/ff/a7/99/ffa79928193873a6b2464732ad19797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21" y="3861048"/>
            <a:ext cx="3611443" cy="258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691680" y="1556792"/>
            <a:ext cx="6768752" cy="1728192"/>
          </a:xfrm>
          <a:prstGeom prst="wedgeRoundRectCallout">
            <a:avLst>
              <a:gd name="adj1" fmla="val -37318"/>
              <a:gd name="adj2" fmla="val 116265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schemeClr val="tx1"/>
                </a:solidFill>
                <a:latin typeface="+mj-lt"/>
              </a:rPr>
              <a:t>Thân em xưa ở bụi tre</a:t>
            </a:r>
            <a:endParaRPr lang="en-GB" sz="3600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Mùa đông xếp lại mùa hè mở </a:t>
            </a:r>
            <a:r>
              <a:rPr lang="vi-VN" sz="3600" dirty="0" smtClean="0">
                <a:solidFill>
                  <a:schemeClr val="tx1"/>
                </a:solidFill>
                <a:latin typeface="+mj-lt"/>
              </a:rPr>
              <a:t>ra</a:t>
            </a:r>
            <a:r>
              <a:rPr lang="en-GB" sz="32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  </a:t>
            </a:r>
            <a:r>
              <a:rPr lang="en-GB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(Là cái gì?)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32040" y="4305870"/>
            <a:ext cx="30508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latin typeface="Times New Roman" pitchFamily="18" charset="0"/>
                <a:cs typeface="Times New Roman" pitchFamily="18" charset="0"/>
              </a:rPr>
              <a:t>Quạy giấy</a:t>
            </a:r>
            <a:endParaRPr lang="en-GB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img.lovepik.com/free-png/20210919/lovepik-paper-fan-png-image_400294073_wh1200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35" b="97349" l="1167" r="95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513" y="846166"/>
            <a:ext cx="6855335" cy="387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9728" y="404664"/>
            <a:ext cx="903427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 </a:t>
            </a:r>
            <a:r>
              <a:rPr lang="en-US" sz="28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4:  THIẾT KẾ SẢN PHẨM</a:t>
            </a:r>
            <a:endParaRPr lang="en-US" sz="28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5022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originals/ff/a7/99/ffa79928193873a6b2464732ad19797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21" y="3861048"/>
            <a:ext cx="3611443" cy="258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3059832" y="1196752"/>
            <a:ext cx="5400600" cy="2664296"/>
          </a:xfrm>
          <a:prstGeom prst="wedgeRoundRectCallout">
            <a:avLst>
              <a:gd name="adj1" fmla="val -56161"/>
              <a:gd name="adj2" fmla="val 68659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+mj-lt"/>
              </a:rPr>
              <a:t>Tính ưa chính xác</a:t>
            </a:r>
            <a:endParaRPr lang="en-GB" sz="3600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vi-VN" sz="3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Tấm </a:t>
            </a:r>
            <a:r>
              <a:rPr lang="vi-VN" sz="36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lòng thẳng ngay </a:t>
            </a:r>
            <a:endParaRPr lang="en-GB" sz="36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vi-VN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 </a:t>
            </a:r>
            <a:r>
              <a:rPr lang="vi-VN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 hàng ngày </a:t>
            </a:r>
            <a:endParaRPr lang="en-GB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 </a:t>
            </a:r>
            <a:r>
              <a:rPr lang="vi-VN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 tấn tới</a:t>
            </a:r>
            <a:endParaRPr lang="en-GB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GB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(Là cái gì?)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36096" y="4775806"/>
            <a:ext cx="27045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latin typeface="Times New Roman" pitchFamily="18" charset="0"/>
                <a:cs typeface="Times New Roman" pitchFamily="18" charset="0"/>
              </a:rPr>
              <a:t>Máy tính</a:t>
            </a:r>
            <a:endParaRPr lang="en-GB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img.websosanh.vn/v10/users/review/images/66c7xg3a829pk/may-tinh-casio-570.jpg?compress=8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2468" r="783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0702">
            <a:off x="2137421" y="1111282"/>
            <a:ext cx="4381216" cy="378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9728" y="404664"/>
            <a:ext cx="903427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 </a:t>
            </a:r>
            <a:r>
              <a:rPr lang="en-US" sz="28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4:  THIẾT KẾ SẢN PHẨM</a:t>
            </a:r>
            <a:endParaRPr lang="en-US" sz="28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71864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728" y="404664"/>
            <a:ext cx="903427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 </a:t>
            </a:r>
            <a:r>
              <a:rPr lang="en-US" sz="28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4:  THIẾT KẾ SẢN PHẨM</a:t>
            </a:r>
            <a:endParaRPr lang="en-US" sz="28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1097591"/>
            <a:ext cx="4971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LUYỆN TẬP, THỰC HÀNH</a:t>
            </a:r>
            <a:endParaRPr lang="en-GB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s.meta.com.vn/img/thumb.ashx/Data/image/2020/09/26/ban-la-kho-nagakawa-nag1502-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6" b="100000" l="111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067" y="2611381"/>
            <a:ext cx="2914361" cy="218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mg.lovepik.com/free-png/20210919/lovepik-paper-fan-png-image_400294073_wh12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5" b="97349" l="1167" r="95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394" y="2667901"/>
            <a:ext cx="3021078" cy="210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mg.websosanh.vn/v10/users/review/images/66c7xg3a829pk/may-tinh-casio-570.jpg?compress=8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2468" r="783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57" y="3068960"/>
            <a:ext cx="223224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7584" y="1710289"/>
            <a:ext cx="778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Em hãy tìm thêm các từ tương ứng với 3 nhóm sản phẩm sau: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2348880"/>
            <a:ext cx="2226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Đồ dùng học tập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30402" y="2391271"/>
            <a:ext cx="2449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Đồ dùng sinh hoạt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8701" y="2348880"/>
            <a:ext cx="2029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Đồ chơi trẻ em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81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728" y="404664"/>
            <a:ext cx="903427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 </a:t>
            </a:r>
            <a:r>
              <a:rPr lang="en-US" sz="28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4:  THIẾT KẾ SẢN PHẨM</a:t>
            </a:r>
            <a:endParaRPr lang="en-US" sz="28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1097591"/>
            <a:ext cx="4971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LUYỆN TẬP, THỰC HÀNH</a:t>
            </a:r>
            <a:endParaRPr lang="en-GB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42" y="1624736"/>
            <a:ext cx="8133622" cy="4036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49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1"/>
          </a:xfrm>
          <a:prstGeom prst="rect">
            <a:avLst/>
          </a:prstGeom>
          <a:effectLst>
            <a:softEdge rad="4699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64" y="4103020"/>
            <a:ext cx="2880122" cy="2725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766" y="-65434"/>
            <a:ext cx="2153235" cy="1870098"/>
          </a:xfrm>
          <a:prstGeom prst="rect">
            <a:avLst/>
          </a:prstGeom>
        </p:spPr>
      </p:pic>
      <p:pic>
        <p:nvPicPr>
          <p:cNvPr id="9" name="轻快儿童音乐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14513" y="6252342"/>
            <a:ext cx="299962" cy="5199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22373" y="1624669"/>
            <a:ext cx="6384103" cy="1936684"/>
          </a:xfrm>
          <a:prstGeom prst="rect">
            <a:avLst/>
          </a:prstGeom>
          <a:noFill/>
        </p:spPr>
        <p:txBody>
          <a:bodyPr wrap="square" lIns="89154" tIns="44577" rIns="89154" bIns="44577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TẬP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 VẺ, HIỆU QUẢ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742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</p14:showEvt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201</Words>
  <Application>Microsoft Office PowerPoint</Application>
  <PresentationFormat>On-screen Show (4:3)</PresentationFormat>
  <Paragraphs>38</Paragraphs>
  <Slides>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6</cp:revision>
  <dcterms:created xsi:type="dcterms:W3CDTF">2024-07-25T03:35:35Z</dcterms:created>
  <dcterms:modified xsi:type="dcterms:W3CDTF">2024-07-26T02:55:50Z</dcterms:modified>
</cp:coreProperties>
</file>