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4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18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BAA78-D0A9-41C8-8ADC-DD7BE39B1A8D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BE7A3-9E81-42C6-9DFE-9412A837E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07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540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2DB26EC5-DB5E-4FA1-BF84-E8DACD007B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DDD720-F546-4CB2-A40A-11D2F162D4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B572C263-7DFB-4228-BF85-DC3B09543D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830EE1E-E08D-4556-B80C-55684C1F9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8163" y="4387850"/>
            <a:ext cx="5780087" cy="3952875"/>
          </a:xfrm>
          <a:noFill/>
        </p:spPr>
        <p:txBody>
          <a:bodyPr/>
          <a:lstStyle/>
          <a:p>
            <a:pPr eaLnBrk="1" hangingPunct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41438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4450B-48A1-4EA9-BC69-F5FA574CC8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349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2DB26EC5-DB5E-4FA1-BF84-E8DACD007B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DDD720-F546-4CB2-A40A-11D2F162D4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B572C263-7DFB-4228-BF85-DC3B09543D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830EE1E-E08D-4556-B80C-55684C1F9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8163" y="4387850"/>
            <a:ext cx="5780087" cy="3952875"/>
          </a:xfrm>
          <a:noFill/>
        </p:spPr>
        <p:txBody>
          <a:bodyPr/>
          <a:lstStyle/>
          <a:p>
            <a:pPr eaLnBrk="1" hangingPunct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97583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4450B-48A1-4EA9-BC69-F5FA574CC8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286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0816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4450B-48A1-4EA9-BC69-F5FA574CC8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841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602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162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431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914377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1974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53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53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53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53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53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53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53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53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914377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96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914377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4650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98" indent="0" algn="ctr">
              <a:buNone/>
              <a:defRPr sz="2000"/>
            </a:lvl2pPr>
            <a:lvl3pPr marL="913996" indent="0" algn="ctr">
              <a:buNone/>
              <a:defRPr sz="1867"/>
            </a:lvl3pPr>
            <a:lvl4pPr marL="1370986" indent="0" algn="ctr">
              <a:buNone/>
              <a:defRPr sz="1600"/>
            </a:lvl4pPr>
            <a:lvl5pPr marL="1827984" indent="0" algn="ctr">
              <a:buNone/>
              <a:defRPr sz="1600"/>
            </a:lvl5pPr>
            <a:lvl6pPr marL="2284976" indent="0" algn="ctr">
              <a:buNone/>
              <a:defRPr sz="1600"/>
            </a:lvl6pPr>
            <a:lvl7pPr marL="2741970" indent="0" algn="ctr">
              <a:buNone/>
              <a:defRPr sz="1600"/>
            </a:lvl7pPr>
            <a:lvl8pPr marL="3198968" indent="0" algn="ctr">
              <a:buNone/>
              <a:defRPr sz="1600"/>
            </a:lvl8pPr>
            <a:lvl9pPr marL="3655966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051842"/>
      </p:ext>
    </p:extLst>
  </p:cSld>
  <p:clrMapOvr>
    <a:masterClrMapping/>
  </p:clrMapOvr>
  <p:transition spd="med" advClick="0" advTm="0">
    <p:push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24175"/>
      </p:ext>
    </p:extLst>
  </p:cSld>
  <p:clrMapOvr>
    <a:masterClrMapping/>
  </p:clrMapOvr>
  <p:transition spd="med" advClick="0" advTm="0">
    <p:push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9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9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9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9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070585"/>
      </p:ext>
    </p:extLst>
  </p:cSld>
  <p:clrMapOvr>
    <a:masterClrMapping/>
  </p:clrMapOvr>
  <p:transition spd="med" advClick="0" advTm="0">
    <p:push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7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7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370456"/>
      </p:ext>
    </p:extLst>
  </p:cSld>
  <p:clrMapOvr>
    <a:masterClrMapping/>
  </p:clrMapOvr>
  <p:transition spd="med" advClick="0" advTm="0">
    <p:push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3996" indent="0">
              <a:buNone/>
              <a:defRPr sz="1867" b="1"/>
            </a:lvl3pPr>
            <a:lvl4pPr marL="1370986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76" indent="0">
              <a:buNone/>
              <a:defRPr sz="1600" b="1"/>
            </a:lvl6pPr>
            <a:lvl7pPr marL="2741970" indent="0">
              <a:buNone/>
              <a:defRPr sz="1600" b="1"/>
            </a:lvl7pPr>
            <a:lvl8pPr marL="3198968" indent="0">
              <a:buNone/>
              <a:defRPr sz="1600" b="1"/>
            </a:lvl8pPr>
            <a:lvl9pPr marL="3655966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93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3996" indent="0">
              <a:buNone/>
              <a:defRPr sz="1867" b="1"/>
            </a:lvl3pPr>
            <a:lvl4pPr marL="1370986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76" indent="0">
              <a:buNone/>
              <a:defRPr sz="1600" b="1"/>
            </a:lvl6pPr>
            <a:lvl7pPr marL="2741970" indent="0">
              <a:buNone/>
              <a:defRPr sz="1600" b="1"/>
            </a:lvl7pPr>
            <a:lvl8pPr marL="3198968" indent="0">
              <a:buNone/>
              <a:defRPr sz="1600" b="1"/>
            </a:lvl8pPr>
            <a:lvl9pPr marL="3655966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93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16053"/>
      </p:ext>
    </p:extLst>
  </p:cSld>
  <p:clrMapOvr>
    <a:masterClrMapping/>
  </p:clrMapOvr>
  <p:transition spd="med" advClick="0" advTm="0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8778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514912"/>
      </p:ext>
    </p:extLst>
  </p:cSld>
  <p:clrMapOvr>
    <a:masterClrMapping/>
  </p:clrMapOvr>
  <p:transition spd="med" advClick="0" advTm="0">
    <p:push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615882"/>
      </p:ext>
    </p:extLst>
  </p:cSld>
  <p:clrMapOvr>
    <a:masterClrMapping/>
  </p:clrMapOvr>
  <p:transition spd="med" advClick="0" advTm="0">
    <p:push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8" indent="0">
              <a:buNone/>
              <a:defRPr sz="1333"/>
            </a:lvl2pPr>
            <a:lvl3pPr marL="913996" indent="0">
              <a:buNone/>
              <a:defRPr sz="1200"/>
            </a:lvl3pPr>
            <a:lvl4pPr marL="1370986" indent="0">
              <a:buNone/>
              <a:defRPr sz="1067"/>
            </a:lvl4pPr>
            <a:lvl5pPr marL="1827984" indent="0">
              <a:buNone/>
              <a:defRPr sz="1067"/>
            </a:lvl5pPr>
            <a:lvl6pPr marL="2284976" indent="0">
              <a:buNone/>
              <a:defRPr sz="1067"/>
            </a:lvl6pPr>
            <a:lvl7pPr marL="2741970" indent="0">
              <a:buNone/>
              <a:defRPr sz="1067"/>
            </a:lvl7pPr>
            <a:lvl8pPr marL="3198968" indent="0">
              <a:buNone/>
              <a:defRPr sz="1067"/>
            </a:lvl8pPr>
            <a:lvl9pPr marL="3655966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655298"/>
      </p:ext>
    </p:extLst>
  </p:cSld>
  <p:clrMapOvr>
    <a:masterClrMapping/>
  </p:clrMapOvr>
  <p:transition spd="med" advClick="0" advTm="0">
    <p:push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998" indent="0">
              <a:buNone/>
              <a:defRPr sz="2800"/>
            </a:lvl2pPr>
            <a:lvl3pPr marL="913996" indent="0">
              <a:buNone/>
              <a:defRPr sz="2400"/>
            </a:lvl3pPr>
            <a:lvl4pPr marL="1370986" indent="0">
              <a:buNone/>
              <a:defRPr sz="2000"/>
            </a:lvl4pPr>
            <a:lvl5pPr marL="1827984" indent="0">
              <a:buNone/>
              <a:defRPr sz="2000"/>
            </a:lvl5pPr>
            <a:lvl6pPr marL="2284976" indent="0">
              <a:buNone/>
              <a:defRPr sz="2000"/>
            </a:lvl6pPr>
            <a:lvl7pPr marL="2741970" indent="0">
              <a:buNone/>
              <a:defRPr sz="2000"/>
            </a:lvl7pPr>
            <a:lvl8pPr marL="3198968" indent="0">
              <a:buNone/>
              <a:defRPr sz="2000"/>
            </a:lvl8pPr>
            <a:lvl9pPr marL="3655966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8" indent="0">
              <a:buNone/>
              <a:defRPr sz="1333"/>
            </a:lvl2pPr>
            <a:lvl3pPr marL="913996" indent="0">
              <a:buNone/>
              <a:defRPr sz="1200"/>
            </a:lvl3pPr>
            <a:lvl4pPr marL="1370986" indent="0">
              <a:buNone/>
              <a:defRPr sz="1067"/>
            </a:lvl4pPr>
            <a:lvl5pPr marL="1827984" indent="0">
              <a:buNone/>
              <a:defRPr sz="1067"/>
            </a:lvl5pPr>
            <a:lvl6pPr marL="2284976" indent="0">
              <a:buNone/>
              <a:defRPr sz="1067"/>
            </a:lvl6pPr>
            <a:lvl7pPr marL="2741970" indent="0">
              <a:buNone/>
              <a:defRPr sz="1067"/>
            </a:lvl7pPr>
            <a:lvl8pPr marL="3198968" indent="0">
              <a:buNone/>
              <a:defRPr sz="1067"/>
            </a:lvl8pPr>
            <a:lvl9pPr marL="3655966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870683"/>
      </p:ext>
    </p:extLst>
  </p:cSld>
  <p:clrMapOvr>
    <a:masterClrMapping/>
  </p:clrMapOvr>
  <p:transition spd="med" advClick="0" advTm="0">
    <p:push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271399"/>
      </p:ext>
    </p:extLst>
  </p:cSld>
  <p:clrMapOvr>
    <a:masterClrMapping/>
  </p:clrMapOvr>
  <p:transition spd="med" advClick="0" advTm="0">
    <p:push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4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4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344481"/>
      </p:ext>
    </p:extLst>
  </p:cSld>
  <p:clrMapOvr>
    <a:masterClrMapping/>
  </p:clrMapOvr>
  <p:transition spd="med" advClick="0" advTm="0">
    <p:push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914377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795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523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45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814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908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141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275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139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 defTabSz="914377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 defTabSz="914377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 defTabSz="914377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62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7"/>
            <a:ext cx="10515600" cy="4351339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 defTabSz="913996"/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2024/8/16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 defTabSz="913996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 defTabSz="913996"/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96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481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ransition spd="med" advClick="0" advTm="0">
    <p:push dir="r"/>
  </p:transition>
  <p:txStyles>
    <p:titleStyle>
      <a:lvl1pPr algn="l" defTabSz="91399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0" indent="-228490" algn="l" defTabSz="91399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685490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42486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599484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056482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513478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471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466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459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98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9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8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84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7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70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968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96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Relationship Id="rId1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15586"/>
            <a:ext cx="8001000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914377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prstClr val="black"/>
                </a:solidFill>
                <a:latin typeface="Calibri Ligh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2800" dirty="0">
                <a:solidFill>
                  <a:prstClr val="black"/>
                </a:solidFill>
                <a:latin typeface="Calibri Ligh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800" dirty="0">
                <a:solidFill>
                  <a:prstClr val="black"/>
                </a:solidFill>
                <a:latin typeface="Calibri Ligh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prstClr val="black"/>
                </a:solidFill>
                <a:latin typeface="Calibri Ligh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838806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/>
          <a:p>
            <a:pPr algn="ctr" defTabSz="913996">
              <a:spcBef>
                <a:spcPct val="0"/>
              </a:spcBef>
            </a:pPr>
            <a:r>
              <a:rPr lang="en-US" altLang="en-US" sz="28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257301" y="2587237"/>
            <a:ext cx="104775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3996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 I: CÔNG NGHỆ VÀ ĐỜI SỐNG</a:t>
            </a:r>
          </a:p>
          <a:p>
            <a:pPr algn="ctr" defTabSz="913996">
              <a:defRPr/>
            </a:pP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733801"/>
            <a:ext cx="10744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 algn="ctr" defTabSz="913996">
              <a:spcBef>
                <a:spcPct val="0"/>
              </a:spcBef>
            </a:pPr>
            <a:r>
              <a:rPr lang="en-US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THIẾT 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 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(TIẾT 2)</a:t>
            </a:r>
            <a:endParaRPr lang="en-US" altLang="en-US" sz="4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04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59151" y="317501"/>
            <a:ext cx="11313069" cy="6253988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27" name="Picture 26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9330043" y="3022601"/>
            <a:ext cx="2974944" cy="354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Hexagon 28"/>
          <p:cNvSpPr/>
          <p:nvPr/>
        </p:nvSpPr>
        <p:spPr>
          <a:xfrm>
            <a:off x="3692315" y="1619797"/>
            <a:ext cx="5276603" cy="3921887"/>
          </a:xfrm>
          <a:prstGeom prst="hexagon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glow rad="457200">
              <a:schemeClr val="accent4">
                <a:lumMod val="60000"/>
                <a:lumOff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839822" y="1062702"/>
            <a:ext cx="2002903" cy="2025693"/>
          </a:xfrm>
          <a:prstGeom prst="rect">
            <a:avLst/>
          </a:prstGeom>
          <a:effectLst>
            <a:glow rad="1651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33" name="图片 7">
            <a:extLst>
              <a:ext uri="{FF2B5EF4-FFF2-40B4-BE49-F238E27FC236}">
                <a16:creationId xmlns:a16="http://schemas.microsoft.com/office/drawing/2014/main" id="{B86F189F-C614-45DA-85D1-54A437B58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38494"/>
            <a:ext cx="3344883" cy="3696305"/>
          </a:xfrm>
          <a:prstGeom prst="rect">
            <a:avLst/>
          </a:prstGeom>
        </p:spPr>
      </p:pic>
      <p:pic>
        <p:nvPicPr>
          <p:cNvPr id="8" name="Google Shape;95;p1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5462" y="447773"/>
            <a:ext cx="1229857" cy="122985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框 10248"/>
          <p:cNvSpPr txBox="1"/>
          <p:nvPr/>
        </p:nvSpPr>
        <p:spPr>
          <a:xfrm>
            <a:off x="3768594" y="3022600"/>
            <a:ext cx="5046561" cy="641436"/>
          </a:xfrm>
          <a:prstGeom prst="rect">
            <a:avLst/>
          </a:prstGeom>
          <a:noFill/>
          <a:ln w="9525">
            <a:noFill/>
          </a:ln>
        </p:spPr>
        <p:txBody>
          <a:bodyPr wrap="square" lIns="66337" tIns="33168" rIns="66337" bIns="33168">
            <a:spAutoFit/>
          </a:bodyPr>
          <a:lstStyle/>
          <a:p>
            <a:pPr algn="ctr" defTabSz="1088563">
              <a:spcBef>
                <a:spcPct val="50000"/>
              </a:spcBef>
            </a:pPr>
            <a:r>
              <a:rPr lang="en-US" altLang="zh-CN" sz="3733" b="1" dirty="0">
                <a:solidFill>
                  <a:srgbClr val="FF0000"/>
                </a:solidFill>
                <a:latin typeface="Calibri Light"/>
                <a:ea typeface="宋体" panose="02010600030101010101" pitchFamily="2" charset="-122"/>
              </a:rPr>
              <a:t>LUYỆN TẬP</a:t>
            </a:r>
            <a:endParaRPr lang="en-US" altLang="zh-CN" sz="3733" b="1" dirty="0">
              <a:solidFill>
                <a:srgbClr val="FF0000"/>
              </a:solidFill>
              <a:latin typeface="Calibri Light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13041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1874163" y="60213"/>
            <a:ext cx="10456909" cy="61555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defTabSz="913996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LÀM SẢN PHẨM MẪU</a:t>
            </a:r>
            <a:endParaRPr lang="vi-VN" sz="3200" b="1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 129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960" y="984174"/>
            <a:ext cx="11795393" cy="543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6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21439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90200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530467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08567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9429233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383902" y="-100081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0584" y="3705968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065114" y="974664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5" cy="32363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4665" b="1" kern="0">
              <a:solidFill>
                <a:srgbClr val="FFFF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0944964" y="1194857"/>
            <a:ext cx="1091037" cy="1328843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9663257" y="1211636"/>
            <a:ext cx="1091039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05562" y="230932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8" y="2840828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00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30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2931" y="1145754"/>
            <a:ext cx="10297099" cy="503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8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1"/>
          <p:cNvSpPr/>
          <p:nvPr/>
        </p:nvSpPr>
        <p:spPr>
          <a:xfrm>
            <a:off x="634325" y="227864"/>
            <a:ext cx="11058140" cy="110799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just" defTabSz="913996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 1"/>
          <p:cNvSpPr/>
          <p:nvPr/>
        </p:nvSpPr>
        <p:spPr>
          <a:xfrm>
            <a:off x="634326" y="4576888"/>
            <a:ext cx="10837903" cy="258532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defTabSz="913996"/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Bước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Làm quai đeo và núm vặn</a:t>
            </a:r>
          </a:p>
          <a:p>
            <a:pPr defTabSz="913996"/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Làm mặt số</a:t>
            </a:r>
          </a:p>
          <a:p>
            <a:pPr defTabSz="913996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Gắn các bộ phận để hoàn thiện đồng hồ đồ </a:t>
            </a: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3996"/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Bước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…. </a:t>
            </a: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Làm bộ kim đồng hồ</a:t>
            </a:r>
          </a:p>
          <a:p>
            <a:pPr defTabSz="913996"/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Em hãy vẽ phác thảo sản phẩm đồng hồ đồ chơi mà em biết thiết kế dựa vào gợi ý trong Hình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00"/>
          <a:stretch/>
        </p:blipFill>
        <p:spPr bwMode="auto">
          <a:xfrm>
            <a:off x="381919" y="1483606"/>
            <a:ext cx="11090311" cy="304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00549" y="4422133"/>
            <a:ext cx="514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96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00548" y="5009699"/>
            <a:ext cx="514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96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1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00548" y="5489721"/>
            <a:ext cx="514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96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4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00549" y="5937578"/>
            <a:ext cx="514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96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3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75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3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38" y="1785444"/>
            <a:ext cx="11823033" cy="233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715502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3" y="-17462"/>
            <a:ext cx="6635753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913996">
                <a:defRPr/>
              </a:pPr>
              <a:endParaRPr lang="en-US" sz="1867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defTabSz="913996">
                <a:defRPr/>
              </a:pPr>
              <a:endParaRPr lang="en-US" sz="1867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defTabSz="913996">
                <a:defRPr/>
              </a:pPr>
              <a:endParaRPr lang="en-US" sz="1867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1180959" y="2976434"/>
            <a:ext cx="39163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3996">
              <a:spcBef>
                <a:spcPct val="0"/>
              </a:spcBef>
              <a:buNone/>
            </a:pPr>
            <a:r>
              <a:rPr lang="vi-VN" altLang="en-US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0" y="1103298"/>
            <a:ext cx="960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 algn="ctr" defTabSz="913996">
              <a:spcBef>
                <a:spcPct val="0"/>
              </a:spcBef>
            </a:pPr>
            <a:r>
              <a:rPr lang="en-US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KẾ SẢN PHẨM</a:t>
            </a:r>
            <a:endParaRPr lang="en-US" altLang="en-US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C873B5-5CCD-2C4C-F00E-192DFF407078}"/>
              </a:ext>
            </a:extLst>
          </p:cNvPr>
          <p:cNvSpPr txBox="1"/>
          <p:nvPr/>
        </p:nvSpPr>
        <p:spPr>
          <a:xfrm>
            <a:off x="3276600" y="76201"/>
            <a:ext cx="8001000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914377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43581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/>
          <a:p>
            <a:pPr algn="ctr" defTabSz="913996">
              <a:spcBef>
                <a:spcPct val="0"/>
              </a:spcBef>
            </a:pPr>
            <a:r>
              <a:rPr lang="en-US" altLang="en-US" sz="28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8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055905" y="2889235"/>
            <a:ext cx="9220200" cy="1109167"/>
            <a:chOff x="2895601" y="3055367"/>
            <a:chExt cx="9220200" cy="1364233"/>
          </a:xfrm>
        </p:grpSpPr>
        <p:sp>
          <p:nvSpPr>
            <p:cNvPr id="25" name="Oval 24"/>
            <p:cNvSpPr/>
            <p:nvPr/>
          </p:nvSpPr>
          <p:spPr>
            <a:xfrm>
              <a:off x="2895601" y="3251463"/>
              <a:ext cx="738967" cy="91651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96">
                <a:defRPr/>
              </a:pPr>
              <a:endParaRPr lang="en-US" sz="1867" dirty="0">
                <a:solidFill>
                  <a:prstClr val="white"/>
                </a:solidFill>
                <a:latin typeface="Times New Roman" pitchFamily="18" charset="0"/>
              </a:endParaRPr>
            </a:p>
          </p:txBody>
        </p:sp>
        <p:sp>
          <p:nvSpPr>
            <p:cNvPr id="26" name="Chevron 25"/>
            <p:cNvSpPr/>
            <p:nvPr/>
          </p:nvSpPr>
          <p:spPr>
            <a:xfrm>
              <a:off x="3581403" y="3278438"/>
              <a:ext cx="322047" cy="916512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96"/>
              <a:endParaRPr lang="en-US" sz="1867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27" name="AutoShape 47"/>
            <p:cNvSpPr>
              <a:spLocks noChangeArrowheads="1"/>
            </p:cNvSpPr>
            <p:nvPr/>
          </p:nvSpPr>
          <p:spPr bwMode="gray">
            <a:xfrm>
              <a:off x="3868415" y="3055367"/>
              <a:ext cx="8247386" cy="136423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defTabSz="913996">
                <a:defRPr/>
              </a:pPr>
              <a:endPara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3184193" y="2987282"/>
            <a:ext cx="7993235" cy="91319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3996"/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</a:rPr>
              <a:t>Thiết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</a:rPr>
              <a:t>kế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</a:rPr>
              <a:t>được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</a:rPr>
              <a:t>sản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</a:rPr>
              <a:t>phẩm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</a:rPr>
              <a:t>thủ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</a:rPr>
              <a:t>công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</a:rPr>
              <a:t>kĩ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</a:rPr>
              <a:t>thuật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</a:rPr>
              <a:t>theo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</a:rPr>
              <a:t>hướng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</a:rPr>
              <a:t>dẫn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</a:rPr>
              <a:t>.</a:t>
            </a:r>
            <a:endParaRPr lang="en-US" sz="2667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86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74F7508-525A-4D48-839D-1E0B5751F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3" y="1"/>
            <a:ext cx="12192000" cy="6774068"/>
          </a:xfrm>
          <a:prstGeom prst="rect">
            <a:avLst/>
          </a:prstGeom>
        </p:spPr>
      </p:pic>
      <p:pic>
        <p:nvPicPr>
          <p:cNvPr id="10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794" y="232289"/>
            <a:ext cx="9249023" cy="29702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8207F9D-6954-424A-A4F0-9D0363CB14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205" y="3890666"/>
            <a:ext cx="2567967" cy="2151540"/>
          </a:xfrm>
          <a:prstGeom prst="rect">
            <a:avLst/>
          </a:prstGeom>
        </p:spPr>
      </p:pic>
      <p:pic>
        <p:nvPicPr>
          <p:cNvPr id="9" name="Picture 2" descr="https://i.pinimg.com/564x/fc/e5/af/fce5af448eb4c49b9c3fac710c719fa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13" y="2926380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D8BD19-E627-47BC-B52D-910924B24D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7341" y="913498"/>
            <a:ext cx="7821847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646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75" name="Picture 23" descr="rung xa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7010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1" name="Picture 5" descr="Con-soc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4648201"/>
            <a:ext cx="1733551" cy="173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447800" y="1011239"/>
            <a:ext cx="2209800" cy="431958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algn="ctr" defTabSz="913996">
              <a:defRPr/>
            </a:pPr>
            <a:r>
              <a:rPr lang="en-US" sz="5467" b="1" dirty="0">
                <a:ln w="38100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</a:p>
          <a:p>
            <a:pPr algn="ctr" defTabSz="913996">
              <a:defRPr/>
            </a:pPr>
            <a:endParaRPr lang="en-US" sz="1867" b="1" dirty="0">
              <a:ln w="38100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3996">
              <a:defRPr/>
            </a:pPr>
            <a:r>
              <a:rPr lang="en-US" sz="5467" b="1" dirty="0">
                <a:ln w="38100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</a:p>
          <a:p>
            <a:pPr algn="ctr" defTabSz="913996">
              <a:defRPr/>
            </a:pPr>
            <a:endParaRPr lang="en-US" sz="1867" b="1" dirty="0">
              <a:ln w="38100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3996">
              <a:defRPr/>
            </a:pPr>
            <a:r>
              <a:rPr lang="en-US" sz="5467" b="1" dirty="0">
                <a:ln w="38100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</a:p>
          <a:p>
            <a:pPr algn="ctr" defTabSz="913996">
              <a:defRPr/>
            </a:pPr>
            <a:endParaRPr lang="en-US" sz="1867" b="1" dirty="0">
              <a:ln w="38100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3996">
              <a:defRPr/>
            </a:pPr>
            <a:r>
              <a:rPr lang="en-US" sz="5467" b="1" dirty="0">
                <a:ln w="38100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</a:p>
        </p:txBody>
      </p:sp>
      <p:pic>
        <p:nvPicPr>
          <p:cNvPr id="49163" name="Picture 1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3" y="1295400"/>
            <a:ext cx="1389063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2" name="Picture 10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381001"/>
            <a:ext cx="2603500" cy="233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" action="ppaction://noaction"/>
            <a:extLst>
              <a:ext uri="{FF2B5EF4-FFF2-40B4-BE49-F238E27FC236}">
                <a16:creationId xmlns:a16="http://schemas.microsoft.com/office/drawing/2014/main" id="{20DC592E-954E-45B0-8941-2A167CC793E2}"/>
              </a:ext>
            </a:extLst>
          </p:cNvPr>
          <p:cNvSpPr/>
          <p:nvPr/>
        </p:nvSpPr>
        <p:spPr>
          <a:xfrm>
            <a:off x="1524000" y="5989983"/>
            <a:ext cx="1606827" cy="64935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3996"/>
            <a:endParaRPr lang="en-US" sz="1867" dirty="0">
              <a:solidFill>
                <a:prstClr val="white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81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09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90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9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6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9" name="TextBox 25"/>
          <p:cNvSpPr txBox="1">
            <a:spLocks noChangeArrowheads="1"/>
          </p:cNvSpPr>
          <p:nvPr/>
        </p:nvSpPr>
        <p:spPr bwMode="auto">
          <a:xfrm>
            <a:off x="602256" y="762003"/>
            <a:ext cx="11075624" cy="3539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996"/>
            <a:r>
              <a:rPr lang="vi-VN" sz="3733" b="1" dirty="0">
                <a:solidFill>
                  <a:srgbClr val="0000CC"/>
                </a:solidFill>
                <a:latin typeface="Times New Roman" pitchFamily="18" charset="0"/>
              </a:rPr>
              <a:t>Yêu cầu sản phẩm để làm đồng hồ đồ chơi đeo tay là</a:t>
            </a:r>
            <a:r>
              <a:rPr lang="vi-VN" sz="3733" b="1" dirty="0">
                <a:solidFill>
                  <a:srgbClr val="0000CC"/>
                </a:solidFill>
                <a:latin typeface="Times New Roman" pitchFamily="18" charset="0"/>
              </a:rPr>
              <a:t>:</a:t>
            </a:r>
            <a:endParaRPr lang="en-US" sz="3733" b="1" dirty="0">
              <a:solidFill>
                <a:srgbClr val="0000CC"/>
              </a:solidFill>
              <a:latin typeface="Times New Roman" pitchFamily="18" charset="0"/>
            </a:endParaRPr>
          </a:p>
          <a:p>
            <a:pPr algn="ctr" defTabSz="913996"/>
            <a:endParaRPr lang="vi-VN" sz="3733" b="1" dirty="0">
              <a:solidFill>
                <a:srgbClr val="0000CC"/>
              </a:solidFill>
              <a:latin typeface="Times New Roman" pitchFamily="18" charset="0"/>
            </a:endParaRPr>
          </a:p>
          <a:p>
            <a:pPr defTabSz="913996"/>
            <a:r>
              <a:rPr lang="vi-VN" sz="3733" dirty="0">
                <a:solidFill>
                  <a:prstClr val="black"/>
                </a:solidFill>
                <a:latin typeface="Times New Roman" pitchFamily="18" charset="0"/>
              </a:rPr>
              <a:t>A. Đúng hình dạng, chắc chắn, thẩm mĩ.</a:t>
            </a:r>
          </a:p>
          <a:p>
            <a:pPr defTabSz="913996"/>
            <a:r>
              <a:rPr lang="vi-VN" sz="3733" dirty="0">
                <a:solidFill>
                  <a:prstClr val="black"/>
                </a:solidFill>
                <a:latin typeface="Times New Roman" pitchFamily="18" charset="0"/>
              </a:rPr>
              <a:t>B. Đúng hình dạng, cứng cáp, cổ hủ.</a:t>
            </a:r>
          </a:p>
          <a:p>
            <a:pPr defTabSz="913996"/>
            <a:r>
              <a:rPr lang="vi-VN" sz="3733" dirty="0">
                <a:solidFill>
                  <a:prstClr val="black"/>
                </a:solidFill>
                <a:latin typeface="Times New Roman" pitchFamily="18" charset="0"/>
              </a:rPr>
              <a:t>C. Nhiều màu sắc. lỏng lẻo, cầu kì.</a:t>
            </a:r>
          </a:p>
          <a:p>
            <a:pPr defTabSz="913996"/>
            <a:r>
              <a:rPr lang="vi-VN" sz="3733" dirty="0">
                <a:solidFill>
                  <a:prstClr val="black"/>
                </a:solidFill>
                <a:latin typeface="Times New Roman" pitchFamily="18" charset="0"/>
              </a:rPr>
              <a:t>D. Đơn giản, tinh tế, đắt tiền.</a:t>
            </a:r>
          </a:p>
        </p:txBody>
      </p:sp>
      <p:sp>
        <p:nvSpPr>
          <p:cNvPr id="7" name="Curved Left Arrow 6">
            <a:hlinkClick r:id="" action="ppaction://noaction"/>
          </p:cNvPr>
          <p:cNvSpPr/>
          <p:nvPr/>
        </p:nvSpPr>
        <p:spPr>
          <a:xfrm>
            <a:off x="9372600" y="5562600"/>
            <a:ext cx="533400" cy="8382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913996">
              <a:defRPr/>
            </a:pPr>
            <a:endParaRPr lang="en-US" sz="1867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51222" name="Picture 3" descr="E:\Tieu hoc\2017 - 2018\DAY TOT\soc va hat 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624" y="5013175"/>
            <a:ext cx="2030889" cy="154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72200" y="76204"/>
            <a:ext cx="3276600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913996"/>
            <a:r>
              <a:rPr lang="en-US" sz="1600" b="1" dirty="0" err="1">
                <a:solidFill>
                  <a:prstClr val="white"/>
                </a:solidFill>
                <a:latin typeface="Times New Roman" pitchFamily="18" charset="0"/>
              </a:rPr>
              <a:t>Trò</a:t>
            </a:r>
            <a:r>
              <a:rPr lang="en-US" sz="16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itchFamily="18" charset="0"/>
              </a:rPr>
              <a:t>chơi</a:t>
            </a:r>
            <a:endParaRPr lang="en-US" sz="1600" b="1" dirty="0">
              <a:solidFill>
                <a:prstClr val="white"/>
              </a:solidFill>
              <a:latin typeface="Times New Roman" pitchFamily="18" charset="0"/>
            </a:endParaRPr>
          </a:p>
          <a:p>
            <a:pPr algn="ctr" defTabSz="913996"/>
            <a:r>
              <a:rPr lang="en-US" sz="1600" b="1" dirty="0">
                <a:solidFill>
                  <a:prstClr val="white"/>
                </a:solidFill>
                <a:latin typeface="Times New Roman" pitchFamily="18" charset="0"/>
              </a:rPr>
              <a:t>CHINH PHỤC RỪNG XANH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BA70942-9304-A6CC-E6E4-562DA179A5A5}"/>
              </a:ext>
            </a:extLst>
          </p:cNvPr>
          <p:cNvSpPr/>
          <p:nvPr/>
        </p:nvSpPr>
        <p:spPr>
          <a:xfrm>
            <a:off x="451691" y="2221165"/>
            <a:ext cx="790375" cy="86510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3996"/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83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5_CC1_S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rved Left Arrow 9">
            <a:hlinkClick r:id="" action="ppaction://noaction"/>
          </p:cNvPr>
          <p:cNvSpPr/>
          <p:nvPr/>
        </p:nvSpPr>
        <p:spPr>
          <a:xfrm>
            <a:off x="9372600" y="5562600"/>
            <a:ext cx="533400" cy="8382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913996">
              <a:defRPr/>
            </a:pPr>
            <a:endParaRPr lang="en-US" sz="1867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52249" name="Picture 2" descr="E:\Tieu hoc\2017 - 2018\DAY TOT\khi c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710" y="5401042"/>
            <a:ext cx="1097093" cy="116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296891" y="50804"/>
            <a:ext cx="3276600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913996"/>
            <a:r>
              <a:rPr lang="en-US" sz="1600" b="1" dirty="0" err="1">
                <a:solidFill>
                  <a:prstClr val="white"/>
                </a:solidFill>
                <a:latin typeface="Times New Roman" pitchFamily="18" charset="0"/>
              </a:rPr>
              <a:t>Trò</a:t>
            </a:r>
            <a:r>
              <a:rPr lang="en-US" sz="16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itchFamily="18" charset="0"/>
              </a:rPr>
              <a:t>chơi</a:t>
            </a:r>
            <a:endParaRPr lang="en-US" sz="1600" b="1" dirty="0">
              <a:solidFill>
                <a:prstClr val="white"/>
              </a:solidFill>
              <a:latin typeface="Times New Roman" pitchFamily="18" charset="0"/>
            </a:endParaRPr>
          </a:p>
          <a:p>
            <a:pPr algn="ctr" defTabSz="913996"/>
            <a:r>
              <a:rPr lang="en-US" sz="1600" b="1" dirty="0">
                <a:solidFill>
                  <a:prstClr val="white"/>
                </a:solidFill>
                <a:latin typeface="Times New Roman" pitchFamily="18" charset="0"/>
              </a:rPr>
              <a:t>CHINH PHỤC RỪNG XANH</a:t>
            </a:r>
          </a:p>
        </p:txBody>
      </p:sp>
      <p:sp>
        <p:nvSpPr>
          <p:cNvPr id="2" name="TextBox 25">
            <a:extLst>
              <a:ext uri="{FF2B5EF4-FFF2-40B4-BE49-F238E27FC236}">
                <a16:creationId xmlns:a16="http://schemas.microsoft.com/office/drawing/2014/main" id="{FD00F54D-71A2-9AB7-7E11-4F2D2B8F1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67" y="1006074"/>
            <a:ext cx="11325340" cy="411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3996"/>
            <a:r>
              <a:rPr lang="vi-VN" sz="3733" b="1" dirty="0">
                <a:solidFill>
                  <a:srgbClr val="0000CC"/>
                </a:solidFill>
                <a:latin typeface="Times New Roman" pitchFamily="18" charset="0"/>
              </a:rPr>
              <a:t>Ý nào sau đây không đúng khi nói về mô tả về đồng hồ </a:t>
            </a:r>
            <a:r>
              <a:rPr lang="vi-VN" sz="3733" b="1" dirty="0">
                <a:solidFill>
                  <a:srgbClr val="0000CC"/>
                </a:solidFill>
                <a:latin typeface="Times New Roman" pitchFamily="18" charset="0"/>
              </a:rPr>
              <a:t>đ</a:t>
            </a:r>
            <a:r>
              <a:rPr lang="en-US" sz="3733" b="1" dirty="0">
                <a:solidFill>
                  <a:srgbClr val="0000CC"/>
                </a:solidFill>
                <a:latin typeface="Times New Roman" pitchFamily="18" charset="0"/>
              </a:rPr>
              <a:t>ồ</a:t>
            </a:r>
            <a:r>
              <a:rPr lang="vi-VN" sz="3733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vi-VN" sz="3733" b="1" dirty="0">
                <a:solidFill>
                  <a:srgbClr val="0000CC"/>
                </a:solidFill>
                <a:latin typeface="Times New Roman" pitchFamily="18" charset="0"/>
              </a:rPr>
              <a:t>chơi đeo tay</a:t>
            </a:r>
            <a:r>
              <a:rPr lang="vi-VN" sz="3733" b="1" dirty="0">
                <a:solidFill>
                  <a:srgbClr val="0000CC"/>
                </a:solidFill>
                <a:latin typeface="Times New Roman" pitchFamily="18" charset="0"/>
              </a:rPr>
              <a:t>?</a:t>
            </a:r>
            <a:endParaRPr lang="en-US" sz="3733" b="1" dirty="0">
              <a:solidFill>
                <a:srgbClr val="0000CC"/>
              </a:solidFill>
              <a:latin typeface="Times New Roman" pitchFamily="18" charset="0"/>
            </a:endParaRPr>
          </a:p>
          <a:p>
            <a:pPr defTabSz="913996"/>
            <a:endParaRPr lang="vi-VN" sz="3733" b="1" dirty="0">
              <a:solidFill>
                <a:srgbClr val="0000CC"/>
              </a:solidFill>
              <a:latin typeface="Times New Roman" pitchFamily="18" charset="0"/>
            </a:endParaRPr>
          </a:p>
          <a:p>
            <a:pPr defTabSz="913996"/>
            <a:r>
              <a:rPr lang="vi-VN" sz="3733" dirty="0">
                <a:solidFill>
                  <a:prstClr val="black"/>
                </a:solidFill>
                <a:latin typeface="Times New Roman" pitchFamily="18" charset="0"/>
              </a:rPr>
              <a:t>A. Vật liệu là giấy bìa.</a:t>
            </a:r>
          </a:p>
          <a:p>
            <a:pPr defTabSz="913996"/>
            <a:r>
              <a:rPr lang="vi-VN" sz="3733" dirty="0">
                <a:solidFill>
                  <a:prstClr val="black"/>
                </a:solidFill>
                <a:latin typeface="Times New Roman" pitchFamily="18" charset="0"/>
              </a:rPr>
              <a:t>B. Dụng cụ là kéo, hồ dán, màu vẽ.</a:t>
            </a:r>
          </a:p>
          <a:p>
            <a:pPr defTabSz="913996"/>
            <a:r>
              <a:rPr lang="vi-VN" sz="3733" dirty="0">
                <a:solidFill>
                  <a:prstClr val="black"/>
                </a:solidFill>
                <a:latin typeface="Times New Roman" pitchFamily="18" charset="0"/>
              </a:rPr>
              <a:t>C. Nhiều màu sắc, cầu kì và sang trọng.</a:t>
            </a:r>
          </a:p>
          <a:p>
            <a:pPr defTabSz="913996"/>
            <a:r>
              <a:rPr lang="vi-VN" sz="3733" dirty="0">
                <a:solidFill>
                  <a:prstClr val="black"/>
                </a:solidFill>
                <a:latin typeface="Times New Roman" pitchFamily="18" charset="0"/>
              </a:rPr>
              <a:t>D. Yêu cầu đúng hình dạng, chắc chắn, thẩm mĩ.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BA70942-9304-A6CC-E6E4-562DA179A5A5}"/>
              </a:ext>
            </a:extLst>
          </p:cNvPr>
          <p:cNvSpPr/>
          <p:nvPr/>
        </p:nvSpPr>
        <p:spPr>
          <a:xfrm>
            <a:off x="451689" y="3854589"/>
            <a:ext cx="790375" cy="73792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3996"/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62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522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rved Left Arrow 9">
            <a:hlinkClick r:id="" action="ppaction://noaction"/>
          </p:cNvPr>
          <p:cNvSpPr/>
          <p:nvPr/>
        </p:nvSpPr>
        <p:spPr>
          <a:xfrm>
            <a:off x="9601200" y="5486400"/>
            <a:ext cx="533400" cy="8382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913996">
              <a:defRPr/>
            </a:pPr>
            <a:endParaRPr lang="en-US" sz="1867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18" name="Picture 14" descr="chim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360" y="4028332"/>
            <a:ext cx="1270064" cy="132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296891" y="50804"/>
            <a:ext cx="3276600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913996"/>
            <a:r>
              <a:rPr lang="en-US" sz="1600" b="1" dirty="0" err="1">
                <a:solidFill>
                  <a:prstClr val="white"/>
                </a:solidFill>
                <a:latin typeface="Times New Roman" pitchFamily="18" charset="0"/>
              </a:rPr>
              <a:t>Trò</a:t>
            </a:r>
            <a:r>
              <a:rPr lang="en-US" sz="16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itchFamily="18" charset="0"/>
              </a:rPr>
              <a:t>chơi</a:t>
            </a:r>
            <a:endParaRPr lang="en-US" sz="1600" b="1" dirty="0">
              <a:solidFill>
                <a:prstClr val="white"/>
              </a:solidFill>
              <a:latin typeface="Times New Roman" pitchFamily="18" charset="0"/>
            </a:endParaRPr>
          </a:p>
          <a:p>
            <a:pPr algn="ctr" defTabSz="913996"/>
            <a:r>
              <a:rPr lang="en-US" sz="1600" b="1" dirty="0">
                <a:solidFill>
                  <a:prstClr val="white"/>
                </a:solidFill>
                <a:latin typeface="Times New Roman" pitchFamily="18" charset="0"/>
              </a:rPr>
              <a:t>CHINH PHỤC RỪNG XANH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5FA11-195D-A29A-55F8-8D37E0590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0DDD2B-B7E1-159C-1CB7-2254C391E889}"/>
              </a:ext>
            </a:extLst>
          </p:cNvPr>
          <p:cNvSpPr/>
          <p:nvPr/>
        </p:nvSpPr>
        <p:spPr>
          <a:xfrm>
            <a:off x="1209178" y="1240010"/>
            <a:ext cx="10175425" cy="4113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913996"/>
            <a:r>
              <a:rPr lang="vi-VN" sz="3733" b="1" dirty="0">
                <a:solidFill>
                  <a:srgbClr val="0000CC"/>
                </a:solidFill>
                <a:latin typeface="Times New Roman" pitchFamily="18" charset="0"/>
              </a:rPr>
              <a:t>Bước nào quan trọng nhất để thiết kế một sản phẩm</a:t>
            </a:r>
            <a:r>
              <a:rPr lang="vi-VN" sz="3733" b="1" dirty="0">
                <a:solidFill>
                  <a:srgbClr val="0000CC"/>
                </a:solidFill>
                <a:latin typeface="Times New Roman" pitchFamily="18" charset="0"/>
              </a:rPr>
              <a:t>?</a:t>
            </a:r>
            <a:endParaRPr lang="en-US" sz="3733" b="1" dirty="0">
              <a:solidFill>
                <a:srgbClr val="0000CC"/>
              </a:solidFill>
              <a:latin typeface="Times New Roman" pitchFamily="18" charset="0"/>
            </a:endParaRPr>
          </a:p>
          <a:p>
            <a:pPr defTabSz="913996"/>
            <a:endParaRPr lang="vi-VN" sz="3733" b="1" dirty="0">
              <a:solidFill>
                <a:srgbClr val="0000CC"/>
              </a:solidFill>
              <a:latin typeface="Times New Roman" pitchFamily="18" charset="0"/>
            </a:endParaRPr>
          </a:p>
          <a:p>
            <a:pPr defTabSz="913996"/>
            <a:r>
              <a:rPr lang="vi-VN" sz="3733" dirty="0">
                <a:solidFill>
                  <a:prstClr val="black"/>
                </a:solidFill>
                <a:latin typeface="Times New Roman" pitchFamily="18" charset="0"/>
              </a:rPr>
              <a:t>A. Lên ý tưởng thiết kế.</a:t>
            </a:r>
          </a:p>
          <a:p>
            <a:pPr defTabSz="913996"/>
            <a:r>
              <a:rPr lang="vi-VN" sz="3733" dirty="0">
                <a:solidFill>
                  <a:prstClr val="black"/>
                </a:solidFill>
                <a:latin typeface="Times New Roman" pitchFamily="18" charset="0"/>
              </a:rPr>
              <a:t>B. Bắt tay vào thiết kế.</a:t>
            </a:r>
          </a:p>
          <a:p>
            <a:pPr defTabSz="913996"/>
            <a:r>
              <a:rPr lang="vi-VN" sz="3733" dirty="0">
                <a:solidFill>
                  <a:prstClr val="black"/>
                </a:solidFill>
                <a:latin typeface="Times New Roman" pitchFamily="18" charset="0"/>
              </a:rPr>
              <a:t>C. Tìm được dụng cụ phù hợp.</a:t>
            </a:r>
          </a:p>
          <a:p>
            <a:pPr defTabSz="913996"/>
            <a:r>
              <a:rPr lang="vi-VN" sz="3733" dirty="0">
                <a:solidFill>
                  <a:prstClr val="black"/>
                </a:solidFill>
                <a:latin typeface="Times New Roman" pitchFamily="18" charset="0"/>
              </a:rPr>
              <a:t>D. Chọn được màu sắc vật liệu. 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BA70942-9304-A6CC-E6E4-562DA179A5A5}"/>
              </a:ext>
            </a:extLst>
          </p:cNvPr>
          <p:cNvSpPr/>
          <p:nvPr/>
        </p:nvSpPr>
        <p:spPr>
          <a:xfrm>
            <a:off x="1037839" y="2864431"/>
            <a:ext cx="790375" cy="86510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3996"/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48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59151" y="317501"/>
            <a:ext cx="11313069" cy="6253988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27" name="Picture 26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9330043" y="3022601"/>
            <a:ext cx="2974944" cy="354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Hexagon 28"/>
          <p:cNvSpPr/>
          <p:nvPr/>
        </p:nvSpPr>
        <p:spPr>
          <a:xfrm>
            <a:off x="3692315" y="1619797"/>
            <a:ext cx="5276603" cy="3921887"/>
          </a:xfrm>
          <a:prstGeom prst="hexagon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glow rad="457200">
              <a:schemeClr val="accent4">
                <a:lumMod val="60000"/>
                <a:lumOff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839822" y="1062702"/>
            <a:ext cx="2002903" cy="2025693"/>
          </a:xfrm>
          <a:prstGeom prst="rect">
            <a:avLst/>
          </a:prstGeom>
          <a:effectLst>
            <a:glow rad="1651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33" name="图片 7">
            <a:extLst>
              <a:ext uri="{FF2B5EF4-FFF2-40B4-BE49-F238E27FC236}">
                <a16:creationId xmlns:a16="http://schemas.microsoft.com/office/drawing/2014/main" id="{B86F189F-C614-45DA-85D1-54A437B58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38494"/>
            <a:ext cx="3344883" cy="3696305"/>
          </a:xfrm>
          <a:prstGeom prst="rect">
            <a:avLst/>
          </a:prstGeom>
        </p:spPr>
      </p:pic>
      <p:pic>
        <p:nvPicPr>
          <p:cNvPr id="8" name="Google Shape;95;p1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5462" y="447773"/>
            <a:ext cx="1229857" cy="1229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622EEF-70EA-4472-94CC-B201FFB2C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9048" y="2833585"/>
            <a:ext cx="573683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50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1874163" y="60213"/>
            <a:ext cx="10456909" cy="61555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defTabSz="913996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LÀM SẢN PHẨM MẪU</a:t>
            </a:r>
            <a:endParaRPr lang="vi-VN" sz="3200" b="1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 1"/>
          <p:cNvSpPr/>
          <p:nvPr/>
        </p:nvSpPr>
        <p:spPr>
          <a:xfrm>
            <a:off x="413989" y="1270186"/>
            <a:ext cx="11440056" cy="160043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defTabSz="913996"/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đưa 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 các bước để làm đồng đồ chơi theo bản phác thảo và ý tưởng thiết kế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 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trước.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3996"/>
            <a:endParaRPr lang="vi-VN" sz="3200" b="1" dirty="0">
              <a:ln w="0"/>
              <a:solidFill>
                <a:srgbClr val="0000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 1"/>
          <p:cNvSpPr/>
          <p:nvPr/>
        </p:nvSpPr>
        <p:spPr>
          <a:xfrm>
            <a:off x="375970" y="3087380"/>
            <a:ext cx="7423973" cy="258532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defTabSz="913996"/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Bước 1: Làm mặt số</a:t>
            </a:r>
          </a:p>
          <a:p>
            <a:pPr defTabSz="913996"/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Bước 2: Làm quai đeo và núm vặn</a:t>
            </a:r>
          </a:p>
          <a:p>
            <a:pPr defTabSz="913996"/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Bước 3: Làm bộ kim đồng hồ</a:t>
            </a:r>
          </a:p>
          <a:p>
            <a:pPr defTabSz="913996"/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Bước 4: Gắn các bộ phận để hoàn thiện đồng hồ đồ chơi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7"/>
          <a:stretch/>
        </p:blipFill>
        <p:spPr bwMode="auto">
          <a:xfrm>
            <a:off x="8020280" y="2590709"/>
            <a:ext cx="3540088" cy="33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707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267</Words>
  <Application>Microsoft Office PowerPoint</Application>
  <PresentationFormat>Widescreen</PresentationFormat>
  <Paragraphs>63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宋体</vt:lpstr>
      <vt:lpstr>#9Slide02 Noi dung rat dai</vt:lpstr>
      <vt:lpstr>Arial</vt:lpstr>
      <vt:lpstr>Calibri</vt:lpstr>
      <vt:lpstr>Calibri Light</vt:lpstr>
      <vt:lpstr>等线</vt:lpstr>
      <vt:lpstr>等线 Light</vt:lpstr>
      <vt:lpstr>Georgia</vt:lpstr>
      <vt:lpstr>Tahoma</vt:lpstr>
      <vt:lpstr>Times New Roman</vt:lpstr>
      <vt:lpstr>Trebuchet MS</vt:lpstr>
      <vt:lpstr>Verdana</vt:lpstr>
      <vt:lpstr>1_Office Theme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 THO</dc:creator>
  <cp:lastModifiedBy>AI THO</cp:lastModifiedBy>
  <cp:revision>1</cp:revision>
  <dcterms:created xsi:type="dcterms:W3CDTF">2024-08-16T15:06:27Z</dcterms:created>
  <dcterms:modified xsi:type="dcterms:W3CDTF">2024-08-16T15:06:53Z</dcterms:modified>
</cp:coreProperties>
</file>