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Quattrocento Sans"/>
      <p:regular r:id="rId16"/>
      <p:bold r:id="rId17"/>
      <p:italic r:id="rId18"/>
      <p:boldItalic r:id="rId19"/>
    </p:embeddedFon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ienNcgIP5YjoFsOFVhCqfMwDyD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7.xml"/><Relationship Id="rId22" Type="http://schemas.openxmlformats.org/officeDocument/2006/relationships/font" Target="fonts/HelveticaNeue-italic.fntdata"/><Relationship Id="rId10" Type="http://schemas.openxmlformats.org/officeDocument/2006/relationships/slide" Target="slides/slide6.xml"/><Relationship Id="rId21" Type="http://schemas.openxmlformats.org/officeDocument/2006/relationships/font" Target="fonts/HelveticaNeue-bold.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QuattrocentoSans-bold.fntdata"/><Relationship Id="rId16" Type="http://schemas.openxmlformats.org/officeDocument/2006/relationships/font" Target="fonts/QuattrocentoSans-regular.fntdata"/><Relationship Id="rId5" Type="http://schemas.openxmlformats.org/officeDocument/2006/relationships/slide" Target="slides/slide1.xml"/><Relationship Id="rId19" Type="http://schemas.openxmlformats.org/officeDocument/2006/relationships/font" Target="fonts/QuattrocentoSans-boldItalic.fntdata"/><Relationship Id="rId6" Type="http://schemas.openxmlformats.org/officeDocument/2006/relationships/slide" Target="slides/slide2.xml"/><Relationship Id="rId18" Type="http://schemas.openxmlformats.org/officeDocument/2006/relationships/font" Target="fonts/QuattrocentoSans-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 name="Google Shape;2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 name="Google Shape;2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 name="Google Shape;4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10" name="Shape 10"/>
        <p:cNvGrpSpPr/>
        <p:nvPr/>
      </p:nvGrpSpPr>
      <p:grpSpPr>
        <a:xfrm>
          <a:off x="0" y="0"/>
          <a:ext cx="0" cy="0"/>
          <a:chOff x="0" y="0"/>
          <a:chExt cx="0" cy="0"/>
        </a:xfrm>
      </p:grpSpPr>
    </p:spTree>
  </p:cSld>
  <p:clrMapOvr>
    <a:masterClrMapping/>
  </p:clrMapOvr>
  <p:transition spd="slow" p14:dur="1500">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pic>
        <p:nvPicPr>
          <p:cNvPr id="12" name="Google Shape;12;p14"/>
          <p:cNvPicPr preferRelativeResize="0"/>
          <p:nvPr/>
        </p:nvPicPr>
        <p:blipFill rotWithShape="1">
          <a:blip r:embed="rId2">
            <a:alphaModFix/>
          </a:blip>
          <a:srcRect b="0" l="0" r="0" t="0"/>
          <a:stretch/>
        </p:blipFill>
        <p:spPr>
          <a:xfrm>
            <a:off x="-30112" y="0"/>
            <a:ext cx="12222112" cy="6874938"/>
          </a:xfrm>
          <a:prstGeom prst="rect">
            <a:avLst/>
          </a:prstGeom>
          <a:noFill/>
          <a:ln>
            <a:noFill/>
          </a:ln>
        </p:spPr>
      </p:pic>
      <p:pic>
        <p:nvPicPr>
          <p:cNvPr id="13" name="Google Shape;13;p14"/>
          <p:cNvPicPr preferRelativeResize="0"/>
          <p:nvPr/>
        </p:nvPicPr>
        <p:blipFill rotWithShape="1">
          <a:blip r:embed="rId3">
            <a:alphaModFix/>
          </a:blip>
          <a:srcRect b="0" l="0" r="0" t="0"/>
          <a:stretch/>
        </p:blipFill>
        <p:spPr>
          <a:xfrm rot="10800000">
            <a:off x="-30112" y="5067014"/>
            <a:ext cx="1673053" cy="1807924"/>
          </a:xfrm>
          <a:prstGeom prst="rect">
            <a:avLst/>
          </a:prstGeom>
          <a:noFill/>
          <a:ln>
            <a:noFill/>
          </a:ln>
        </p:spPr>
      </p:pic>
      <p:pic>
        <p:nvPicPr>
          <p:cNvPr id="14" name="Google Shape;14;p14"/>
          <p:cNvPicPr preferRelativeResize="0"/>
          <p:nvPr/>
        </p:nvPicPr>
        <p:blipFill rotWithShape="1">
          <a:blip r:embed="rId4">
            <a:alphaModFix/>
          </a:blip>
          <a:srcRect b="0" l="0" r="0" t="0"/>
          <a:stretch/>
        </p:blipFill>
        <p:spPr>
          <a:xfrm flipH="1" rot="10800000">
            <a:off x="-30112" y="-1"/>
            <a:ext cx="12222112" cy="2939742"/>
          </a:xfrm>
          <a:prstGeom prst="rect">
            <a:avLst/>
          </a:prstGeom>
          <a:noFill/>
          <a:ln>
            <a:noFill/>
          </a:ln>
        </p:spPr>
      </p:pic>
      <p:pic>
        <p:nvPicPr>
          <p:cNvPr id="15" name="Google Shape;15;p14"/>
          <p:cNvPicPr preferRelativeResize="0"/>
          <p:nvPr/>
        </p:nvPicPr>
        <p:blipFill rotWithShape="1">
          <a:blip r:embed="rId5">
            <a:alphaModFix/>
          </a:blip>
          <a:srcRect b="0" l="0" r="0" t="0"/>
          <a:stretch/>
        </p:blipFill>
        <p:spPr>
          <a:xfrm>
            <a:off x="1855223" y="441177"/>
            <a:ext cx="3674789" cy="1214065"/>
          </a:xfrm>
          <a:prstGeom prst="rect">
            <a:avLst/>
          </a:prstGeom>
          <a:noFill/>
          <a:ln>
            <a:noFill/>
          </a:ln>
        </p:spPr>
      </p:pic>
      <p:pic>
        <p:nvPicPr>
          <p:cNvPr id="16" name="Google Shape;16;p14"/>
          <p:cNvPicPr preferRelativeResize="0"/>
          <p:nvPr/>
        </p:nvPicPr>
        <p:blipFill rotWithShape="1">
          <a:blip r:embed="rId6">
            <a:alphaModFix/>
          </a:blip>
          <a:srcRect b="0" l="0" r="0" t="0"/>
          <a:stretch/>
        </p:blipFill>
        <p:spPr>
          <a:xfrm>
            <a:off x="11345348" y="1328018"/>
            <a:ext cx="507402" cy="447941"/>
          </a:xfrm>
          <a:prstGeom prst="rect">
            <a:avLst/>
          </a:prstGeom>
          <a:noFill/>
          <a:ln>
            <a:noFill/>
          </a:ln>
        </p:spPr>
      </p:pic>
    </p:spTree>
  </p:cSld>
  <p:clrMapOvr>
    <a:masterClrMapping/>
  </p:clrMapOvr>
  <p:transition spd="slow" p14:dur="1500">
    <p:rand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p:cSld name="1_标题幻灯片">
    <p:spTree>
      <p:nvGrpSpPr>
        <p:cNvPr id="17" name="Shape 17"/>
        <p:cNvGrpSpPr/>
        <p:nvPr/>
      </p:nvGrpSpPr>
      <p:grpSpPr>
        <a:xfrm>
          <a:off x="0" y="0"/>
          <a:ext cx="0" cy="0"/>
          <a:chOff x="0" y="0"/>
          <a:chExt cx="0" cy="0"/>
        </a:xfrm>
      </p:grpSpPr>
      <p:sp>
        <p:nvSpPr>
          <p:cNvPr id="18" name="Google Shape;18;p15"/>
          <p:cNvSpPr/>
          <p:nvPr/>
        </p:nvSpPr>
        <p:spPr>
          <a:xfrm>
            <a:off x="236375" y="228600"/>
            <a:ext cx="11719249" cy="6400800"/>
          </a:xfrm>
          <a:prstGeom prst="round2DiagRect">
            <a:avLst>
              <a:gd fmla="val 4762"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pic>
        <p:nvPicPr>
          <p:cNvPr descr="A picture containing dark, night sky&#10;&#10;Description automatically generated" id="19" name="Google Shape;19;p15"/>
          <p:cNvPicPr preferRelativeResize="0"/>
          <p:nvPr/>
        </p:nvPicPr>
        <p:blipFill rotWithShape="1">
          <a:blip r:embed="rId2">
            <a:alphaModFix/>
          </a:blip>
          <a:srcRect b="0" l="0" r="0" t="0"/>
          <a:stretch/>
        </p:blipFill>
        <p:spPr>
          <a:xfrm>
            <a:off x="2737057" y="837957"/>
            <a:ext cx="6717885" cy="5182085"/>
          </a:xfrm>
          <a:prstGeom prst="rect">
            <a:avLst/>
          </a:prstGeom>
          <a:noFill/>
          <a:ln>
            <a:noFill/>
          </a:ln>
        </p:spPr>
      </p:pic>
      <p:pic>
        <p:nvPicPr>
          <p:cNvPr id="20" name="Google Shape;20;p15"/>
          <p:cNvPicPr preferRelativeResize="0"/>
          <p:nvPr/>
        </p:nvPicPr>
        <p:blipFill rotWithShape="1">
          <a:blip r:embed="rId3">
            <a:alphaModFix/>
          </a:blip>
          <a:srcRect b="0" l="0" r="0" t="0"/>
          <a:stretch/>
        </p:blipFill>
        <p:spPr>
          <a:xfrm>
            <a:off x="11310475" y="299106"/>
            <a:ext cx="589731" cy="520622"/>
          </a:xfrm>
          <a:prstGeom prst="rect">
            <a:avLst/>
          </a:prstGeom>
          <a:noFill/>
          <a:ln>
            <a:noFill/>
          </a:ln>
        </p:spPr>
      </p:pic>
    </p:spTree>
  </p:cSld>
  <p:clrMapOvr>
    <a:masterClrMapping/>
  </p:clrMapOvr>
  <p:transition spd="slow" p14:dur="1500">
    <p:random/>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transition spd="slow" p14:dur="1500">
    <p:random/>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21.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1.png"/><Relationship Id="rId5" Type="http://schemas.openxmlformats.org/officeDocument/2006/relationships/image" Target="../media/image24.png"/><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28.png"/><Relationship Id="rId5"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0.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 name="Shape 25"/>
        <p:cNvGrpSpPr/>
        <p:nvPr/>
      </p:nvGrpSpPr>
      <p:grpSpPr>
        <a:xfrm>
          <a:off x="0" y="0"/>
          <a:ext cx="0" cy="0"/>
          <a:chOff x="0" y="0"/>
          <a:chExt cx="0" cy="0"/>
        </a:xfrm>
      </p:grpSpPr>
      <p:pic>
        <p:nvPicPr>
          <p:cNvPr id="26" name="Google Shape;26;p1"/>
          <p:cNvPicPr preferRelativeResize="0"/>
          <p:nvPr/>
        </p:nvPicPr>
        <p:blipFill rotWithShape="1">
          <a:blip r:embed="rId4">
            <a:alphaModFix/>
          </a:blip>
          <a:srcRect b="0" l="0" r="0" t="0"/>
          <a:stretch/>
        </p:blipFill>
        <p:spPr>
          <a:xfrm>
            <a:off x="-233187" y="3938047"/>
            <a:ext cx="12658374" cy="2919953"/>
          </a:xfrm>
          <a:prstGeom prst="rect">
            <a:avLst/>
          </a:prstGeom>
          <a:noFill/>
          <a:ln>
            <a:noFill/>
          </a:ln>
        </p:spPr>
      </p:pic>
      <p:pic>
        <p:nvPicPr>
          <p:cNvPr id="27" name="Google Shape;27;p1"/>
          <p:cNvPicPr preferRelativeResize="0"/>
          <p:nvPr/>
        </p:nvPicPr>
        <p:blipFill rotWithShape="1">
          <a:blip r:embed="rId5">
            <a:alphaModFix/>
          </a:blip>
          <a:srcRect b="0" l="0" r="0" t="0"/>
          <a:stretch/>
        </p:blipFill>
        <p:spPr>
          <a:xfrm>
            <a:off x="9357733" y="740863"/>
            <a:ext cx="1664763" cy="1512215"/>
          </a:xfrm>
          <a:prstGeom prst="rect">
            <a:avLst/>
          </a:prstGeom>
          <a:noFill/>
          <a:ln>
            <a:noFill/>
          </a:ln>
        </p:spPr>
      </p:pic>
      <p:pic>
        <p:nvPicPr>
          <p:cNvPr id="28" name="Google Shape;28;p1"/>
          <p:cNvPicPr preferRelativeResize="0"/>
          <p:nvPr/>
        </p:nvPicPr>
        <p:blipFill rotWithShape="1">
          <a:blip r:embed="rId6">
            <a:alphaModFix/>
          </a:blip>
          <a:srcRect b="0" l="0" r="0" t="0"/>
          <a:stretch/>
        </p:blipFill>
        <p:spPr>
          <a:xfrm>
            <a:off x="132402" y="2491800"/>
            <a:ext cx="589731" cy="520622"/>
          </a:xfrm>
          <a:prstGeom prst="rect">
            <a:avLst/>
          </a:prstGeom>
          <a:noFill/>
          <a:ln>
            <a:noFill/>
          </a:ln>
        </p:spPr>
      </p:pic>
      <p:grpSp>
        <p:nvGrpSpPr>
          <p:cNvPr id="29" name="Google Shape;29;p1"/>
          <p:cNvGrpSpPr/>
          <p:nvPr/>
        </p:nvGrpSpPr>
        <p:grpSpPr>
          <a:xfrm>
            <a:off x="1407816" y="2152611"/>
            <a:ext cx="8272749" cy="2052183"/>
            <a:chOff x="1055313" y="1366069"/>
            <a:chExt cx="7313287" cy="2052183"/>
          </a:xfrm>
        </p:grpSpPr>
        <p:sp>
          <p:nvSpPr>
            <p:cNvPr id="30" name="Google Shape;30;p1"/>
            <p:cNvSpPr/>
            <p:nvPr/>
          </p:nvSpPr>
          <p:spPr>
            <a:xfrm>
              <a:off x="1597171" y="1705938"/>
              <a:ext cx="6489065" cy="1346835"/>
            </a:xfrm>
            <a:prstGeom prst="roundRect">
              <a:avLst>
                <a:gd fmla="val 16667" name="adj"/>
              </a:avLst>
            </a:prstGeom>
            <a:solidFill>
              <a:srgbClr val="FEF8E6"/>
            </a:solidFill>
            <a:ln cap="flat" cmpd="sng" w="38100">
              <a:solidFill>
                <a:srgbClr val="224B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pic>
          <p:nvPicPr>
            <p:cNvPr id="31" name="Google Shape;31;p1"/>
            <p:cNvPicPr preferRelativeResize="0"/>
            <p:nvPr/>
          </p:nvPicPr>
          <p:blipFill rotWithShape="1">
            <a:blip r:embed="rId7">
              <a:alphaModFix/>
            </a:blip>
            <a:srcRect b="0" l="0" r="0" t="0"/>
            <a:stretch/>
          </p:blipFill>
          <p:spPr>
            <a:xfrm>
              <a:off x="1055313" y="1366069"/>
              <a:ext cx="2076866" cy="1940925"/>
            </a:xfrm>
            <a:prstGeom prst="rect">
              <a:avLst/>
            </a:prstGeom>
            <a:noFill/>
            <a:ln>
              <a:noFill/>
            </a:ln>
          </p:spPr>
        </p:pic>
        <p:sp>
          <p:nvSpPr>
            <p:cNvPr id="32" name="Google Shape;32;p1"/>
            <p:cNvSpPr/>
            <p:nvPr/>
          </p:nvSpPr>
          <p:spPr>
            <a:xfrm>
              <a:off x="1656456" y="1771310"/>
              <a:ext cx="874580" cy="64293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800" u="none" cap="none" strike="noStrike">
                  <a:solidFill>
                    <a:schemeClr val="dk1"/>
                  </a:solidFill>
                  <a:latin typeface="Arial"/>
                  <a:ea typeface="Arial"/>
                  <a:cs typeface="Arial"/>
                  <a:sym typeface="Arial"/>
                </a:rPr>
                <a:t>BÀI</a:t>
              </a:r>
              <a:endParaRPr/>
            </a:p>
          </p:txBody>
        </p:sp>
        <p:sp>
          <p:nvSpPr>
            <p:cNvPr id="33" name="Google Shape;33;p1"/>
            <p:cNvSpPr/>
            <p:nvPr/>
          </p:nvSpPr>
          <p:spPr>
            <a:xfrm>
              <a:off x="1798272" y="2088107"/>
              <a:ext cx="625280" cy="100745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4400" u="none" cap="none" strike="noStrike">
                  <a:solidFill>
                    <a:schemeClr val="dk1"/>
                  </a:solidFill>
                  <a:latin typeface="Arial"/>
                  <a:ea typeface="Arial"/>
                  <a:cs typeface="Arial"/>
                  <a:sym typeface="Arial"/>
                </a:rPr>
                <a:t>4</a:t>
              </a:r>
              <a:endParaRPr b="1" i="0" sz="4400" u="none" cap="none" strike="noStrike">
                <a:solidFill>
                  <a:schemeClr val="dk1"/>
                </a:solidFill>
                <a:latin typeface="Arial"/>
                <a:ea typeface="Arial"/>
                <a:cs typeface="Arial"/>
                <a:sym typeface="Arial"/>
              </a:endParaRPr>
            </a:p>
          </p:txBody>
        </p:sp>
        <p:sp>
          <p:nvSpPr>
            <p:cNvPr id="34" name="Google Shape;34;p1"/>
            <p:cNvSpPr/>
            <p:nvPr/>
          </p:nvSpPr>
          <p:spPr>
            <a:xfrm>
              <a:off x="2849815" y="1924894"/>
              <a:ext cx="5518785" cy="149335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3200" u="none" cap="none" strike="noStrike">
                  <a:solidFill>
                    <a:srgbClr val="F93265"/>
                  </a:solidFill>
                  <a:latin typeface="Arial"/>
                  <a:ea typeface="Arial"/>
                  <a:cs typeface="Arial"/>
                  <a:sym typeface="Arial"/>
                </a:rPr>
                <a:t>Tìm kiếm thông tin trên Internet</a:t>
              </a:r>
              <a:endParaRPr/>
            </a:p>
          </p:txBody>
        </p:sp>
      </p:grpSp>
      <p:pic>
        <p:nvPicPr>
          <p:cNvPr id="35" name="Google Shape;35;p1"/>
          <p:cNvPicPr preferRelativeResize="0"/>
          <p:nvPr/>
        </p:nvPicPr>
        <p:blipFill rotWithShape="1">
          <a:blip r:embed="rId8">
            <a:alphaModFix/>
          </a:blip>
          <a:srcRect b="0" l="0" r="0" t="0"/>
          <a:stretch/>
        </p:blipFill>
        <p:spPr>
          <a:xfrm flipH="1">
            <a:off x="-3" y="387484"/>
            <a:ext cx="8672053" cy="2321837"/>
          </a:xfrm>
          <a:prstGeom prst="rect">
            <a:avLst/>
          </a:prstGeom>
          <a:noFill/>
          <a:ln>
            <a:noFill/>
          </a:ln>
        </p:spPr>
      </p:pic>
      <p:sp>
        <p:nvSpPr>
          <p:cNvPr id="36" name="Google Shape;36;p1"/>
          <p:cNvSpPr/>
          <p:nvPr/>
        </p:nvSpPr>
        <p:spPr>
          <a:xfrm>
            <a:off x="-233187" y="385449"/>
            <a:ext cx="8545815" cy="166847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3600" u="none" cap="none" strike="noStrike">
                <a:solidFill>
                  <a:schemeClr val="lt1"/>
                </a:solidFill>
                <a:latin typeface="Arial"/>
                <a:ea typeface="Arial"/>
                <a:cs typeface="Arial"/>
                <a:sym typeface="Arial"/>
              </a:rPr>
              <a:t>CHỦ ĐỀ 3. Tổ chức lưu trữ,   tìm kiếm và trao đổI thông tIn</a:t>
            </a:r>
            <a:endParaRPr b="1" i="0" sz="3600" u="none" cap="none" strike="noStrike">
              <a:solidFill>
                <a:schemeClr val="lt1"/>
              </a:solidFill>
              <a:latin typeface="Arial"/>
              <a:ea typeface="Arial"/>
              <a:cs typeface="Arial"/>
              <a:sym typeface="Arial"/>
            </a:endParaRPr>
          </a:p>
        </p:txBody>
      </p:sp>
      <p:sp>
        <p:nvSpPr>
          <p:cNvPr id="37" name="Google Shape;37;p1"/>
          <p:cNvSpPr txBox="1"/>
          <p:nvPr/>
        </p:nvSpPr>
        <p:spPr>
          <a:xfrm>
            <a:off x="9505315" y="34108"/>
            <a:ext cx="2686685" cy="7067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u="none" cap="none" strike="noStrike">
                <a:solidFill>
                  <a:schemeClr val="lt1"/>
                </a:solidFill>
                <a:highlight>
                  <a:srgbClr val="808000"/>
                </a:highlight>
                <a:latin typeface="Times New Roman"/>
                <a:ea typeface="Times New Roman"/>
                <a:cs typeface="Times New Roman"/>
                <a:sym typeface="Times New Roman"/>
              </a:rPr>
              <a:t>TIN HOC 4</a:t>
            </a:r>
            <a:endParaRPr/>
          </a:p>
        </p:txBody>
      </p:sp>
    </p:spTree>
  </p:cSld>
  <p:clrMapOvr>
    <a:masterClrMapping/>
  </p:clrMapOvr>
  <p:transition spd="slow" p14:dur="1500">
    <p:random/>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pSp>
        <p:nvGrpSpPr>
          <p:cNvPr id="152" name="Google Shape;152;p10"/>
          <p:cNvGrpSpPr/>
          <p:nvPr/>
        </p:nvGrpSpPr>
        <p:grpSpPr>
          <a:xfrm>
            <a:off x="371924" y="384240"/>
            <a:ext cx="3761537" cy="1181202"/>
            <a:chOff x="371924" y="384240"/>
            <a:chExt cx="3761537" cy="1181202"/>
          </a:xfrm>
        </p:grpSpPr>
        <p:pic>
          <p:nvPicPr>
            <p:cNvPr id="153" name="Google Shape;153;p10"/>
            <p:cNvPicPr preferRelativeResize="0"/>
            <p:nvPr/>
          </p:nvPicPr>
          <p:blipFill rotWithShape="1">
            <a:blip r:embed="rId3">
              <a:alphaModFix/>
            </a:blip>
            <a:srcRect b="0" l="0" r="0" t="0"/>
            <a:stretch/>
          </p:blipFill>
          <p:spPr>
            <a:xfrm>
              <a:off x="371924" y="384240"/>
              <a:ext cx="1280271" cy="1181202"/>
            </a:xfrm>
            <a:prstGeom prst="rect">
              <a:avLst/>
            </a:prstGeom>
            <a:noFill/>
            <a:ln>
              <a:noFill/>
            </a:ln>
          </p:spPr>
        </p:pic>
        <p:sp>
          <p:nvSpPr>
            <p:cNvPr id="154" name="Google Shape;154;p10"/>
            <p:cNvSpPr/>
            <p:nvPr/>
          </p:nvSpPr>
          <p:spPr>
            <a:xfrm>
              <a:off x="1752860" y="653374"/>
              <a:ext cx="2380601" cy="64293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0998D7"/>
                  </a:solidFill>
                  <a:latin typeface="Arial"/>
                  <a:ea typeface="Arial"/>
                  <a:cs typeface="Arial"/>
                  <a:sym typeface="Arial"/>
                </a:rPr>
                <a:t>VẬN DỤNG</a:t>
              </a:r>
              <a:endParaRPr b="1" i="0" sz="2800" u="none" cap="none" strike="noStrike">
                <a:solidFill>
                  <a:srgbClr val="0998D7"/>
                </a:solidFill>
                <a:latin typeface="Arial"/>
                <a:ea typeface="Arial"/>
                <a:cs typeface="Arial"/>
                <a:sym typeface="Arial"/>
              </a:endParaRPr>
            </a:p>
          </p:txBody>
        </p:sp>
      </p:grpSp>
      <p:sp>
        <p:nvSpPr>
          <p:cNvPr id="155" name="Google Shape;155;p10"/>
          <p:cNvSpPr/>
          <p:nvPr/>
        </p:nvSpPr>
        <p:spPr>
          <a:xfrm>
            <a:off x="1652195" y="1425059"/>
            <a:ext cx="9751340" cy="96795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1. </a:t>
            </a:r>
            <a:r>
              <a:rPr b="0" i="0" lang="en-US" sz="2000" u="none" cap="none" strike="noStrike">
                <a:solidFill>
                  <a:schemeClr val="dk1"/>
                </a:solidFill>
                <a:latin typeface="Arial"/>
                <a:ea typeface="Arial"/>
                <a:cs typeface="Arial"/>
                <a:sym typeface="Arial"/>
              </a:rPr>
              <a:t>Em sẽ chọn từ khoá nào để tìm thông tin về danh lam thắng cảnh ở địa phương nơi em đang sống? Hãy thực hành tìm kiếm với từ khoá đó.</a:t>
            </a:r>
            <a:endParaRPr/>
          </a:p>
        </p:txBody>
      </p:sp>
      <p:sp>
        <p:nvSpPr>
          <p:cNvPr id="156" name="Google Shape;156;p10"/>
          <p:cNvSpPr/>
          <p:nvPr/>
        </p:nvSpPr>
        <p:spPr>
          <a:xfrm>
            <a:off x="1652194" y="2504136"/>
            <a:ext cx="9987355" cy="96795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2. </a:t>
            </a:r>
            <a:r>
              <a:rPr b="0" i="0" lang="en-US" sz="2000" u="none" cap="none" strike="noStrike">
                <a:solidFill>
                  <a:schemeClr val="dk1"/>
                </a:solidFill>
                <a:latin typeface="Arial"/>
                <a:ea typeface="Arial"/>
                <a:cs typeface="Arial"/>
                <a:sym typeface="Arial"/>
              </a:rPr>
              <a:t>Hãy tìm kiếm một vài thông tin về một địa điểm em mong muốn được tới thăm và chia sẻ thông tin đó với bố mẹ, thầy cô giáo hoặc bạn bè.</a:t>
            </a:r>
            <a:endParaRPr/>
          </a:p>
        </p:txBody>
      </p:sp>
      <p:pic>
        <p:nvPicPr>
          <p:cNvPr descr="A toy figurine on a table&#10;&#10;Description automatically generated with low confidence" id="157" name="Google Shape;157;p10"/>
          <p:cNvPicPr preferRelativeResize="0"/>
          <p:nvPr/>
        </p:nvPicPr>
        <p:blipFill rotWithShape="1">
          <a:blip r:embed="rId4">
            <a:alphaModFix/>
          </a:blip>
          <a:srcRect b="10363" l="0" r="0" t="22233"/>
          <a:stretch/>
        </p:blipFill>
        <p:spPr>
          <a:xfrm>
            <a:off x="7753703" y="3126036"/>
            <a:ext cx="3724276" cy="3347232"/>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grpSp>
        <p:nvGrpSpPr>
          <p:cNvPr id="163" name="Google Shape;163;p11"/>
          <p:cNvGrpSpPr/>
          <p:nvPr/>
        </p:nvGrpSpPr>
        <p:grpSpPr>
          <a:xfrm>
            <a:off x="2980607" y="1150453"/>
            <a:ext cx="5976143" cy="4679926"/>
            <a:chOff x="2424113" y="688975"/>
            <a:chExt cx="6713537" cy="5619751"/>
          </a:xfrm>
        </p:grpSpPr>
        <p:sp>
          <p:nvSpPr>
            <p:cNvPr id="164" name="Google Shape;164;p11"/>
            <p:cNvSpPr/>
            <p:nvPr/>
          </p:nvSpPr>
          <p:spPr>
            <a:xfrm>
              <a:off x="2424113" y="692150"/>
              <a:ext cx="6710362" cy="561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5" name="Google Shape;165;p11"/>
            <p:cNvSpPr/>
            <p:nvPr/>
          </p:nvSpPr>
          <p:spPr>
            <a:xfrm>
              <a:off x="2427288" y="1592263"/>
              <a:ext cx="800100" cy="1198563"/>
            </a:xfrm>
            <a:custGeom>
              <a:rect b="b" l="l" r="r" t="t"/>
              <a:pathLst>
                <a:path extrusionOk="0" h="452" w="30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 name="Google Shape;166;p11"/>
            <p:cNvSpPr/>
            <p:nvPr/>
          </p:nvSpPr>
          <p:spPr>
            <a:xfrm>
              <a:off x="3355975" y="703263"/>
              <a:ext cx="800100" cy="1198563"/>
            </a:xfrm>
            <a:custGeom>
              <a:rect b="b" l="l" r="r" t="t"/>
              <a:pathLst>
                <a:path extrusionOk="0" h="452" w="30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 name="Google Shape;167;p11"/>
            <p:cNvSpPr/>
            <p:nvPr/>
          </p:nvSpPr>
          <p:spPr>
            <a:xfrm>
              <a:off x="4254500" y="1127125"/>
              <a:ext cx="801687" cy="1200150"/>
            </a:xfrm>
            <a:custGeom>
              <a:rect b="b" l="l" r="r" t="t"/>
              <a:pathLst>
                <a:path extrusionOk="0" h="452" w="30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 name="Google Shape;168;p11"/>
            <p:cNvSpPr/>
            <p:nvPr/>
          </p:nvSpPr>
          <p:spPr>
            <a:xfrm>
              <a:off x="4254500" y="2419350"/>
              <a:ext cx="801687" cy="800100"/>
            </a:xfrm>
            <a:custGeom>
              <a:rect b="b" l="l" r="r" t="t"/>
              <a:pathLst>
                <a:path extrusionOk="0" h="301" w="302">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 name="Google Shape;169;p11"/>
            <p:cNvSpPr/>
            <p:nvPr/>
          </p:nvSpPr>
          <p:spPr>
            <a:xfrm>
              <a:off x="2427288" y="2847975"/>
              <a:ext cx="800100" cy="798513"/>
            </a:xfrm>
            <a:custGeom>
              <a:rect b="b" l="l" r="r" t="t"/>
              <a:pathLst>
                <a:path extrusionOk="0" h="301" w="302">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 name="Google Shape;170;p11"/>
            <p:cNvSpPr/>
            <p:nvPr/>
          </p:nvSpPr>
          <p:spPr>
            <a:xfrm>
              <a:off x="2854325" y="1165225"/>
              <a:ext cx="381000" cy="379413"/>
            </a:xfrm>
            <a:custGeom>
              <a:rect b="b" l="l" r="r" t="t"/>
              <a:pathLst>
                <a:path extrusionOk="0" h="143" w="144">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 name="Google Shape;171;p11"/>
            <p:cNvSpPr/>
            <p:nvPr/>
          </p:nvSpPr>
          <p:spPr>
            <a:xfrm>
              <a:off x="4254500" y="703263"/>
              <a:ext cx="382587" cy="376238"/>
            </a:xfrm>
            <a:custGeom>
              <a:rect b="b" l="l" r="r" t="t"/>
              <a:pathLst>
                <a:path extrusionOk="0" h="142" w="144">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 name="Google Shape;172;p11"/>
            <p:cNvSpPr/>
            <p:nvPr/>
          </p:nvSpPr>
          <p:spPr>
            <a:xfrm>
              <a:off x="6948488" y="688975"/>
              <a:ext cx="382587" cy="379413"/>
            </a:xfrm>
            <a:custGeom>
              <a:rect b="b" l="l" r="r" t="t"/>
              <a:pathLst>
                <a:path extrusionOk="0" h="143" w="144">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 name="Google Shape;173;p11"/>
            <p:cNvSpPr/>
            <p:nvPr/>
          </p:nvSpPr>
          <p:spPr>
            <a:xfrm>
              <a:off x="8320088" y="1157288"/>
              <a:ext cx="382587" cy="376238"/>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 name="Google Shape;174;p11"/>
            <p:cNvSpPr/>
            <p:nvPr/>
          </p:nvSpPr>
          <p:spPr>
            <a:xfrm>
              <a:off x="7845425" y="1976438"/>
              <a:ext cx="381000" cy="377825"/>
            </a:xfrm>
            <a:custGeom>
              <a:rect b="b" l="l" r="r" t="t"/>
              <a:pathLst>
                <a:path extrusionOk="0" h="142" w="144">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 name="Google Shape;175;p11"/>
            <p:cNvSpPr/>
            <p:nvPr/>
          </p:nvSpPr>
          <p:spPr>
            <a:xfrm>
              <a:off x="8320088" y="3717925"/>
              <a:ext cx="382587" cy="376238"/>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 name="Google Shape;176;p11"/>
            <p:cNvSpPr/>
            <p:nvPr/>
          </p:nvSpPr>
          <p:spPr>
            <a:xfrm>
              <a:off x="8320088" y="2425700"/>
              <a:ext cx="817562" cy="790575"/>
            </a:xfrm>
            <a:custGeom>
              <a:rect b="b" l="l" r="r" t="t"/>
              <a:pathLst>
                <a:path extrusionOk="0" h="298" w="30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 name="Google Shape;177;p11"/>
            <p:cNvSpPr/>
            <p:nvPr/>
          </p:nvSpPr>
          <p:spPr>
            <a:xfrm>
              <a:off x="7418388" y="2411413"/>
              <a:ext cx="815975" cy="792163"/>
            </a:xfrm>
            <a:custGeom>
              <a:rect b="b" l="l" r="r" t="t"/>
              <a:pathLst>
                <a:path extrusionOk="0" h="298" w="30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 name="Google Shape;178;p11"/>
            <p:cNvSpPr/>
            <p:nvPr/>
          </p:nvSpPr>
          <p:spPr>
            <a:xfrm>
              <a:off x="6534150" y="1562100"/>
              <a:ext cx="817562" cy="792163"/>
            </a:xfrm>
            <a:custGeom>
              <a:rect b="b" l="l" r="r" t="t"/>
              <a:pathLst>
                <a:path extrusionOk="0" h="298" w="30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179" name="Google Shape;179;p11"/>
            <p:cNvSpPr/>
            <p:nvPr/>
          </p:nvSpPr>
          <p:spPr>
            <a:xfrm>
              <a:off x="8320088" y="1584325"/>
              <a:ext cx="817562" cy="790575"/>
            </a:xfrm>
            <a:custGeom>
              <a:rect b="b" l="l" r="r" t="t"/>
              <a:pathLst>
                <a:path extrusionOk="0" h="298" w="30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0" name="Google Shape;180;p11"/>
            <p:cNvSpPr/>
            <p:nvPr/>
          </p:nvSpPr>
          <p:spPr>
            <a:xfrm>
              <a:off x="7423150" y="4614863"/>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181" name="Google Shape;181;p11"/>
            <p:cNvSpPr/>
            <p:nvPr/>
          </p:nvSpPr>
          <p:spPr>
            <a:xfrm>
              <a:off x="6486525" y="5483225"/>
              <a:ext cx="382587" cy="379413"/>
            </a:xfrm>
            <a:custGeom>
              <a:rect b="b" l="l" r="r" t="t"/>
              <a:pathLst>
                <a:path extrusionOk="0" h="143" w="144">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 name="Google Shape;182;p11"/>
            <p:cNvSpPr/>
            <p:nvPr/>
          </p:nvSpPr>
          <p:spPr>
            <a:xfrm>
              <a:off x="5554663" y="5929313"/>
              <a:ext cx="722312" cy="379413"/>
            </a:xfrm>
            <a:custGeom>
              <a:rect b="b" l="l" r="r" t="t"/>
              <a:pathLst>
                <a:path extrusionOk="0" h="143" w="272">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 name="Google Shape;183;p11"/>
            <p:cNvSpPr/>
            <p:nvPr/>
          </p:nvSpPr>
          <p:spPr>
            <a:xfrm>
              <a:off x="6510338" y="5026025"/>
              <a:ext cx="817562" cy="377825"/>
            </a:xfrm>
            <a:custGeom>
              <a:rect b="b" l="l" r="r" t="t"/>
              <a:pathLst>
                <a:path extrusionOk="0" h="142" w="308">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 name="Google Shape;184;p11"/>
            <p:cNvSpPr/>
            <p:nvPr/>
          </p:nvSpPr>
          <p:spPr>
            <a:xfrm>
              <a:off x="6510338" y="1122363"/>
              <a:ext cx="817562" cy="379413"/>
            </a:xfrm>
            <a:custGeom>
              <a:rect b="b" l="l" r="r" t="t"/>
              <a:pathLst>
                <a:path extrusionOk="0" h="143" w="308">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 name="Google Shape;185;p11"/>
            <p:cNvSpPr/>
            <p:nvPr/>
          </p:nvSpPr>
          <p:spPr>
            <a:xfrm>
              <a:off x="7418388" y="4181475"/>
              <a:ext cx="815975" cy="377825"/>
            </a:xfrm>
            <a:custGeom>
              <a:rect b="b" l="l" r="r" t="t"/>
              <a:pathLst>
                <a:path extrusionOk="0" h="142" w="308">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 name="Google Shape;186;p11"/>
            <p:cNvSpPr/>
            <p:nvPr/>
          </p:nvSpPr>
          <p:spPr>
            <a:xfrm>
              <a:off x="7418388" y="3733800"/>
              <a:ext cx="815975" cy="379413"/>
            </a:xfrm>
            <a:custGeom>
              <a:rect b="b" l="l" r="r" t="t"/>
              <a:pathLst>
                <a:path extrusionOk="0" h="143" w="308">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 name="Google Shape;187;p11"/>
            <p:cNvSpPr/>
            <p:nvPr/>
          </p:nvSpPr>
          <p:spPr>
            <a:xfrm>
              <a:off x="8320088" y="3268663"/>
              <a:ext cx="817562" cy="377825"/>
            </a:xfrm>
            <a:custGeom>
              <a:rect b="b" l="l" r="r" t="t"/>
              <a:pathLst>
                <a:path extrusionOk="0" h="142" w="308">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8" name="Google Shape;188;p11"/>
            <p:cNvSpPr/>
            <p:nvPr/>
          </p:nvSpPr>
          <p:spPr>
            <a:xfrm>
              <a:off x="6534150" y="3733800"/>
              <a:ext cx="817562" cy="379413"/>
            </a:xfrm>
            <a:custGeom>
              <a:rect b="b" l="l" r="r" t="t"/>
              <a:pathLst>
                <a:path extrusionOk="0" h="143" w="308">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 name="Google Shape;189;p11"/>
            <p:cNvSpPr/>
            <p:nvPr/>
          </p:nvSpPr>
          <p:spPr>
            <a:xfrm>
              <a:off x="5159375" y="5483225"/>
              <a:ext cx="379412" cy="379413"/>
            </a:xfrm>
            <a:custGeom>
              <a:rect b="b" l="l" r="r" t="t"/>
              <a:pathLst>
                <a:path extrusionOk="0" h="143" w="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190" name="Google Shape;190;p11"/>
            <p:cNvSpPr/>
            <p:nvPr/>
          </p:nvSpPr>
          <p:spPr>
            <a:xfrm>
              <a:off x="3838575" y="4614863"/>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 name="Google Shape;191;p11"/>
            <p:cNvSpPr/>
            <p:nvPr/>
          </p:nvSpPr>
          <p:spPr>
            <a:xfrm>
              <a:off x="4284663" y="4614863"/>
              <a:ext cx="379412" cy="788988"/>
            </a:xfrm>
            <a:custGeom>
              <a:rect b="b" l="l" r="r" t="t"/>
              <a:pathLst>
                <a:path extrusionOk="0" h="297" w="143">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2" name="Google Shape;192;p11"/>
            <p:cNvSpPr/>
            <p:nvPr/>
          </p:nvSpPr>
          <p:spPr>
            <a:xfrm>
              <a:off x="6942138" y="4184650"/>
              <a:ext cx="382587" cy="788988"/>
            </a:xfrm>
            <a:custGeom>
              <a:rect b="b" l="l" r="r" t="t"/>
              <a:pathLst>
                <a:path extrusionOk="0" h="297" w="144">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3" name="Google Shape;193;p11"/>
            <p:cNvSpPr/>
            <p:nvPr/>
          </p:nvSpPr>
          <p:spPr>
            <a:xfrm>
              <a:off x="2854325" y="3697288"/>
              <a:ext cx="381000" cy="379413"/>
            </a:xfrm>
            <a:custGeom>
              <a:rect b="b" l="l" r="r" t="t"/>
              <a:pathLst>
                <a:path extrusionOk="0" h="143" w="144">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4" name="Google Shape;194;p11"/>
            <p:cNvSpPr/>
            <p:nvPr/>
          </p:nvSpPr>
          <p:spPr>
            <a:xfrm>
              <a:off x="5159375" y="4181475"/>
              <a:ext cx="379412" cy="377825"/>
            </a:xfrm>
            <a:custGeom>
              <a:rect b="b" l="l" r="r" t="t"/>
              <a:pathLst>
                <a:path extrusionOk="0" h="142" w="143">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195" name="Google Shape;195;p11"/>
            <p:cNvSpPr/>
            <p:nvPr/>
          </p:nvSpPr>
          <p:spPr>
            <a:xfrm>
              <a:off x="7426325" y="1976438"/>
              <a:ext cx="381000" cy="377825"/>
            </a:xfrm>
            <a:custGeom>
              <a:rect b="b" l="l" r="r" t="t"/>
              <a:pathLst>
                <a:path extrusionOk="0" h="142" w="144">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 name="Google Shape;196;p11"/>
            <p:cNvSpPr/>
            <p:nvPr/>
          </p:nvSpPr>
          <p:spPr>
            <a:xfrm>
              <a:off x="7845425" y="3268663"/>
              <a:ext cx="381000" cy="377825"/>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 name="Google Shape;197;p11"/>
            <p:cNvSpPr/>
            <p:nvPr/>
          </p:nvSpPr>
          <p:spPr>
            <a:xfrm>
              <a:off x="7426325" y="3268663"/>
              <a:ext cx="381000" cy="377825"/>
            </a:xfrm>
            <a:custGeom>
              <a:rect b="b" l="l" r="r" t="t"/>
              <a:pathLst>
                <a:path extrusionOk="0" h="142" w="144">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 name="Google Shape;198;p11"/>
            <p:cNvSpPr/>
            <p:nvPr/>
          </p:nvSpPr>
          <p:spPr>
            <a:xfrm>
              <a:off x="6027738" y="3268663"/>
              <a:ext cx="379412" cy="377825"/>
            </a:xfrm>
            <a:custGeom>
              <a:rect b="b" l="l" r="r" t="t"/>
              <a:pathLst>
                <a:path extrusionOk="0" h="142" w="143">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 name="Google Shape;199;p11"/>
            <p:cNvSpPr/>
            <p:nvPr/>
          </p:nvSpPr>
          <p:spPr>
            <a:xfrm>
              <a:off x="6035675" y="3733800"/>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 name="Google Shape;200;p11"/>
            <p:cNvSpPr/>
            <p:nvPr/>
          </p:nvSpPr>
          <p:spPr>
            <a:xfrm>
              <a:off x="5170488" y="1562100"/>
              <a:ext cx="1230312" cy="1643063"/>
            </a:xfrm>
            <a:custGeom>
              <a:rect b="b" l="l" r="r" t="t"/>
              <a:pathLst>
                <a:path extrusionOk="0" h="619" w="464">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 name="Google Shape;201;p11"/>
            <p:cNvSpPr/>
            <p:nvPr/>
          </p:nvSpPr>
          <p:spPr>
            <a:xfrm>
              <a:off x="4703763" y="4625975"/>
              <a:ext cx="835025" cy="777875"/>
            </a:xfrm>
            <a:custGeom>
              <a:rect b="b" l="l" r="r" t="t"/>
              <a:pathLst>
                <a:path extrusionOk="0" h="293" w="315">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 name="Google Shape;202;p11"/>
            <p:cNvSpPr/>
            <p:nvPr/>
          </p:nvSpPr>
          <p:spPr>
            <a:xfrm>
              <a:off x="5605463" y="5068888"/>
              <a:ext cx="817562" cy="779463"/>
            </a:xfrm>
            <a:custGeom>
              <a:rect b="b" l="l" r="r" t="t"/>
              <a:pathLst>
                <a:path extrusionOk="0" h="294" w="308">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 name="Google Shape;203;p11"/>
            <p:cNvSpPr/>
            <p:nvPr/>
          </p:nvSpPr>
          <p:spPr>
            <a:xfrm>
              <a:off x="5167313" y="3316288"/>
              <a:ext cx="809625" cy="777875"/>
            </a:xfrm>
            <a:custGeom>
              <a:rect b="b" l="l" r="r" t="t"/>
              <a:pathLst>
                <a:path extrusionOk="0" h="293" w="305">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 name="Google Shape;204;p11"/>
            <p:cNvSpPr/>
            <p:nvPr/>
          </p:nvSpPr>
          <p:spPr>
            <a:xfrm>
              <a:off x="7426325" y="703263"/>
              <a:ext cx="800100" cy="1198563"/>
            </a:xfrm>
            <a:custGeom>
              <a:rect b="b" l="l" r="r" t="t"/>
              <a:pathLst>
                <a:path extrusionOk="0" h="452" w="30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 name="Google Shape;205;p11"/>
            <p:cNvSpPr/>
            <p:nvPr/>
          </p:nvSpPr>
          <p:spPr>
            <a:xfrm>
              <a:off x="6546850" y="2419350"/>
              <a:ext cx="801687" cy="1200150"/>
            </a:xfrm>
            <a:custGeom>
              <a:rect b="b" l="l" r="r" t="t"/>
              <a:pathLst>
                <a:path extrusionOk="0" h="452" w="30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 name="Google Shape;206;p11"/>
            <p:cNvSpPr/>
            <p:nvPr/>
          </p:nvSpPr>
          <p:spPr>
            <a:xfrm>
              <a:off x="5605463" y="4206875"/>
              <a:ext cx="1223962" cy="766763"/>
            </a:xfrm>
            <a:custGeom>
              <a:rect b="b" l="l" r="r" t="t"/>
              <a:pathLst>
                <a:path extrusionOk="0" h="289" w="461">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 name="Google Shape;207;p11"/>
            <p:cNvSpPr/>
            <p:nvPr/>
          </p:nvSpPr>
          <p:spPr>
            <a:xfrm>
              <a:off x="3352800" y="3322638"/>
              <a:ext cx="1716087" cy="1201738"/>
            </a:xfrm>
            <a:custGeom>
              <a:rect b="b" l="l" r="r" t="t"/>
              <a:pathLst>
                <a:path extrusionOk="0" h="453" w="647">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 name="Google Shape;208;p11"/>
            <p:cNvSpPr/>
            <p:nvPr/>
          </p:nvSpPr>
          <p:spPr>
            <a:xfrm>
              <a:off x="3355975" y="2014538"/>
              <a:ext cx="800100" cy="1209675"/>
            </a:xfrm>
            <a:custGeom>
              <a:rect b="b" l="l" r="r" t="t"/>
              <a:pathLst>
                <a:path extrusionOk="0" h="456" w="302">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 name="Google Shape;209;p11"/>
            <p:cNvSpPr/>
            <p:nvPr/>
          </p:nvSpPr>
          <p:spPr>
            <a:xfrm>
              <a:off x="7464697" y="1984678"/>
              <a:ext cx="606005" cy="3695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LOVE</a:t>
              </a:r>
              <a:endParaRPr b="0" i="0" sz="1600" u="none" cap="none" strike="noStrike">
                <a:solidFill>
                  <a:schemeClr val="dk1"/>
                </a:solidFill>
                <a:latin typeface="Arial"/>
                <a:ea typeface="Arial"/>
                <a:cs typeface="Arial"/>
                <a:sym typeface="Arial"/>
              </a:endParaRPr>
            </a:p>
          </p:txBody>
        </p:sp>
        <p:sp>
          <p:nvSpPr>
            <p:cNvPr id="210" name="Google Shape;210;p11"/>
            <p:cNvSpPr/>
            <p:nvPr/>
          </p:nvSpPr>
          <p:spPr>
            <a:xfrm>
              <a:off x="2908300" y="1149350"/>
              <a:ext cx="138662" cy="42502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300"/>
                <a:buFont typeface="Arial"/>
                <a:buNone/>
              </a:pPr>
              <a:r>
                <a:rPr b="0" lang="en-US" sz="2300" u="none">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211" name="Google Shape;211;p11"/>
            <p:cNvSpPr/>
            <p:nvPr/>
          </p:nvSpPr>
          <p:spPr>
            <a:xfrm>
              <a:off x="2908300" y="3684587"/>
              <a:ext cx="14586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212" name="Google Shape;212;p11"/>
            <p:cNvSpPr/>
            <p:nvPr/>
          </p:nvSpPr>
          <p:spPr>
            <a:xfrm>
              <a:off x="8366125" y="1149350"/>
              <a:ext cx="260350" cy="42502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300"/>
                <a:buFont typeface="Arial"/>
                <a:buNone/>
              </a:pPr>
              <a:r>
                <a:rPr b="0" i="0" lang="en-US" sz="2300" u="none" cap="none" strike="noStrike">
                  <a:solidFill>
                    <a:schemeClr val="lt1"/>
                  </a:solidFill>
                  <a:latin typeface="Arial"/>
                  <a:ea typeface="Arial"/>
                  <a:cs typeface="Arial"/>
                  <a:sym typeface="Arial"/>
                </a:rPr>
                <a:t>L</a:t>
              </a:r>
              <a:endParaRPr b="0" i="0" sz="1800" u="none" cap="none" strike="noStrike">
                <a:solidFill>
                  <a:schemeClr val="lt1"/>
                </a:solidFill>
                <a:latin typeface="Arial"/>
                <a:ea typeface="Arial"/>
                <a:cs typeface="Arial"/>
                <a:sym typeface="Arial"/>
              </a:endParaRPr>
            </a:p>
          </p:txBody>
        </p:sp>
        <p:sp>
          <p:nvSpPr>
            <p:cNvPr id="213" name="Google Shape;213;p11"/>
            <p:cNvSpPr/>
            <p:nvPr/>
          </p:nvSpPr>
          <p:spPr>
            <a:xfrm>
              <a:off x="6526213" y="5449888"/>
              <a:ext cx="14586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214" name="Google Shape;214;p11"/>
            <p:cNvSpPr/>
            <p:nvPr/>
          </p:nvSpPr>
          <p:spPr>
            <a:xfrm>
              <a:off x="7436353" y="3302375"/>
              <a:ext cx="600963" cy="33262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PIRCE</a:t>
              </a:r>
              <a:endParaRPr b="0" i="0" sz="1400" u="none" cap="none" strike="noStrike">
                <a:solidFill>
                  <a:schemeClr val="lt1"/>
                </a:solidFill>
                <a:latin typeface="Arial"/>
                <a:ea typeface="Arial"/>
                <a:cs typeface="Arial"/>
                <a:sym typeface="Arial"/>
              </a:endParaRPr>
            </a:p>
          </p:txBody>
        </p:sp>
        <p:sp>
          <p:nvSpPr>
            <p:cNvPr id="215" name="Google Shape;215;p11"/>
            <p:cNvSpPr/>
            <p:nvPr/>
          </p:nvSpPr>
          <p:spPr>
            <a:xfrm>
              <a:off x="6073774" y="3275013"/>
              <a:ext cx="217897"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G</a:t>
              </a:r>
              <a:endParaRPr b="0" i="0" sz="1800" u="none" cap="none" strike="noStrike">
                <a:solidFill>
                  <a:schemeClr val="dk1"/>
                </a:solidFill>
                <a:latin typeface="Arial"/>
                <a:ea typeface="Arial"/>
                <a:cs typeface="Arial"/>
                <a:sym typeface="Arial"/>
              </a:endParaRPr>
            </a:p>
          </p:txBody>
        </p:sp>
        <p:sp>
          <p:nvSpPr>
            <p:cNvPr id="216" name="Google Shape;216;p11"/>
            <p:cNvSpPr/>
            <p:nvPr/>
          </p:nvSpPr>
          <p:spPr>
            <a:xfrm>
              <a:off x="6073774" y="3709988"/>
              <a:ext cx="158470"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S</a:t>
              </a:r>
              <a:endParaRPr b="0" i="0" sz="1800" u="none" cap="none" strike="noStrike">
                <a:solidFill>
                  <a:schemeClr val="dk1"/>
                </a:solidFill>
                <a:latin typeface="Arial"/>
                <a:ea typeface="Arial"/>
                <a:cs typeface="Arial"/>
                <a:sym typeface="Arial"/>
              </a:endParaRPr>
            </a:p>
          </p:txBody>
        </p:sp>
        <p:sp>
          <p:nvSpPr>
            <p:cNvPr id="217" name="Google Shape;217;p11"/>
            <p:cNvSpPr/>
            <p:nvPr/>
          </p:nvSpPr>
          <p:spPr>
            <a:xfrm>
              <a:off x="4335463" y="4602163"/>
              <a:ext cx="16927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T</a:t>
              </a:r>
              <a:endParaRPr b="0" i="0" sz="1800" u="none" cap="none" strike="noStrike">
                <a:solidFill>
                  <a:schemeClr val="dk1"/>
                </a:solidFill>
                <a:latin typeface="Arial"/>
                <a:ea typeface="Arial"/>
                <a:cs typeface="Arial"/>
                <a:sym typeface="Arial"/>
              </a:endParaRPr>
            </a:p>
          </p:txBody>
        </p:sp>
        <p:sp>
          <p:nvSpPr>
            <p:cNvPr id="218" name="Google Shape;218;p11"/>
            <p:cNvSpPr/>
            <p:nvPr/>
          </p:nvSpPr>
          <p:spPr>
            <a:xfrm>
              <a:off x="4335463" y="4948238"/>
              <a:ext cx="21609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H</a:t>
              </a:r>
              <a:endParaRPr b="0" i="0" sz="1800" u="none" cap="none" strike="noStrike">
                <a:solidFill>
                  <a:schemeClr val="dk1"/>
                </a:solidFill>
                <a:latin typeface="Arial"/>
                <a:ea typeface="Arial"/>
                <a:cs typeface="Arial"/>
                <a:sym typeface="Arial"/>
              </a:endParaRPr>
            </a:p>
          </p:txBody>
        </p:sp>
      </p:grpSp>
      <p:sp>
        <p:nvSpPr>
          <p:cNvPr id="219" name="Google Shape;219;p11"/>
          <p:cNvSpPr/>
          <p:nvPr/>
        </p:nvSpPr>
        <p:spPr>
          <a:xfrm>
            <a:off x="1967602" y="3249041"/>
            <a:ext cx="8417625"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1D9FFF"/>
                </a:solidFill>
                <a:latin typeface="Times New Roman"/>
                <a:ea typeface="Times New Roman"/>
                <a:cs typeface="Times New Roman"/>
                <a:sym typeface="Times New Roman"/>
              </a:rPr>
              <a:t>TẠM BIỆT VÀ HẸN GẶP LẠI</a:t>
            </a:r>
            <a:endParaRPr/>
          </a:p>
        </p:txBody>
      </p:sp>
      <p:pic>
        <p:nvPicPr>
          <p:cNvPr id="220" name="Google Shape;220;p11"/>
          <p:cNvPicPr preferRelativeResize="0"/>
          <p:nvPr/>
        </p:nvPicPr>
        <p:blipFill rotWithShape="1">
          <a:blip r:embed="rId4">
            <a:alphaModFix/>
          </a:blip>
          <a:srcRect b="0" l="0" r="0" t="0"/>
          <a:stretch/>
        </p:blipFill>
        <p:spPr>
          <a:xfrm>
            <a:off x="193687" y="4174670"/>
            <a:ext cx="4084635" cy="2041582"/>
          </a:xfrm>
          <a:prstGeom prst="rect">
            <a:avLst/>
          </a:prstGeom>
          <a:noFill/>
          <a:ln>
            <a:noFill/>
          </a:ln>
        </p:spPr>
      </p:pic>
      <p:pic>
        <p:nvPicPr>
          <p:cNvPr id="221" name="Google Shape;221;p11"/>
          <p:cNvPicPr preferRelativeResize="0"/>
          <p:nvPr/>
        </p:nvPicPr>
        <p:blipFill rotWithShape="1">
          <a:blip r:embed="rId5">
            <a:alphaModFix/>
          </a:blip>
          <a:srcRect b="0" l="0" r="0" t="0"/>
          <a:stretch/>
        </p:blipFill>
        <p:spPr>
          <a:xfrm flipH="1">
            <a:off x="9863874" y="-342891"/>
            <a:ext cx="2162083" cy="2588323"/>
          </a:xfrm>
          <a:prstGeom prst="rect">
            <a:avLst/>
          </a:prstGeom>
          <a:noFill/>
          <a:ln>
            <a:noFill/>
          </a:ln>
        </p:spPr>
      </p:pic>
      <p:pic>
        <p:nvPicPr>
          <p:cNvPr id="222" name="Google Shape;222;p11"/>
          <p:cNvPicPr preferRelativeResize="0"/>
          <p:nvPr/>
        </p:nvPicPr>
        <p:blipFill rotWithShape="1">
          <a:blip r:embed="rId6">
            <a:alphaModFix/>
          </a:blip>
          <a:srcRect b="0" l="0" r="0" t="0"/>
          <a:stretch/>
        </p:blipFill>
        <p:spPr>
          <a:xfrm>
            <a:off x="132402" y="2491800"/>
            <a:ext cx="589731" cy="520622"/>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grpSp>
        <p:nvGrpSpPr>
          <p:cNvPr id="42" name="Google Shape;42;p2"/>
          <p:cNvGrpSpPr/>
          <p:nvPr/>
        </p:nvGrpSpPr>
        <p:grpSpPr>
          <a:xfrm>
            <a:off x="349594" y="152499"/>
            <a:ext cx="3817053" cy="2508169"/>
            <a:chOff x="301091" y="301982"/>
            <a:chExt cx="4134561" cy="2508169"/>
          </a:xfrm>
        </p:grpSpPr>
        <p:pic>
          <p:nvPicPr>
            <p:cNvPr id="43" name="Google Shape;43;p2"/>
            <p:cNvPicPr preferRelativeResize="0"/>
            <p:nvPr/>
          </p:nvPicPr>
          <p:blipFill rotWithShape="1">
            <a:blip r:embed="rId3">
              <a:alphaModFix/>
            </a:blip>
            <a:srcRect b="0" l="0" r="0" t="0"/>
            <a:stretch/>
          </p:blipFill>
          <p:spPr>
            <a:xfrm>
              <a:off x="301091" y="301982"/>
              <a:ext cx="4134561" cy="2508169"/>
            </a:xfrm>
            <a:prstGeom prst="rect">
              <a:avLst/>
            </a:prstGeom>
            <a:noFill/>
            <a:ln>
              <a:noFill/>
            </a:ln>
          </p:spPr>
        </p:pic>
        <p:pic>
          <p:nvPicPr>
            <p:cNvPr id="44" name="Google Shape;44;p2"/>
            <p:cNvPicPr preferRelativeResize="0"/>
            <p:nvPr/>
          </p:nvPicPr>
          <p:blipFill rotWithShape="1">
            <a:blip r:embed="rId4">
              <a:alphaModFix/>
            </a:blip>
            <a:srcRect b="0" l="0" r="0" t="0"/>
            <a:stretch/>
          </p:blipFill>
          <p:spPr>
            <a:xfrm>
              <a:off x="386620" y="498387"/>
              <a:ext cx="1158339" cy="914479"/>
            </a:xfrm>
            <a:prstGeom prst="rect">
              <a:avLst/>
            </a:prstGeom>
            <a:noFill/>
            <a:ln>
              <a:noFill/>
            </a:ln>
          </p:spPr>
        </p:pic>
      </p:grpSp>
      <p:grpSp>
        <p:nvGrpSpPr>
          <p:cNvPr id="45" name="Google Shape;45;p2"/>
          <p:cNvGrpSpPr/>
          <p:nvPr/>
        </p:nvGrpSpPr>
        <p:grpSpPr>
          <a:xfrm>
            <a:off x="4127281" y="808335"/>
            <a:ext cx="7868744" cy="5729304"/>
            <a:chOff x="4728319" y="822324"/>
            <a:chExt cx="7463681" cy="5729304"/>
          </a:xfrm>
        </p:grpSpPr>
        <p:grpSp>
          <p:nvGrpSpPr>
            <p:cNvPr id="46" name="Google Shape;46;p2"/>
            <p:cNvGrpSpPr/>
            <p:nvPr/>
          </p:nvGrpSpPr>
          <p:grpSpPr>
            <a:xfrm flipH="1">
              <a:off x="4728319" y="822324"/>
              <a:ext cx="7463681" cy="5729304"/>
              <a:chOff x="1768766" y="4553114"/>
              <a:chExt cx="7337296" cy="2236527"/>
            </a:xfrm>
          </p:grpSpPr>
          <p:sp>
            <p:nvSpPr>
              <p:cNvPr id="47" name="Google Shape;47;p2"/>
              <p:cNvSpPr/>
              <p:nvPr/>
            </p:nvSpPr>
            <p:spPr>
              <a:xfrm>
                <a:off x="1768766" y="4644318"/>
                <a:ext cx="7212563" cy="2145323"/>
              </a:xfrm>
              <a:prstGeom prst="wedgeRoundRectCallout">
                <a:avLst>
                  <a:gd fmla="val 32336" name="adj1"/>
                  <a:gd fmla="val 14223" name="adj2"/>
                  <a:gd fmla="val 16667" name="adj3"/>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48" name="Google Shape;48;p2"/>
              <p:cNvSpPr/>
              <p:nvPr/>
            </p:nvSpPr>
            <p:spPr>
              <a:xfrm>
                <a:off x="1893500" y="4553114"/>
                <a:ext cx="7212562" cy="2145323"/>
              </a:xfrm>
              <a:prstGeom prst="wedgeRoundRectCallout">
                <a:avLst>
                  <a:gd fmla="val 54828" name="adj1"/>
                  <a:gd fmla="val -1068" name="adj2"/>
                  <a:gd fmla="val 16667" name="adj3"/>
                </a:avLst>
              </a:prstGeom>
              <a:solidFill>
                <a:schemeClr val="lt1"/>
              </a:solidFill>
              <a:ln cap="flat" cmpd="sng" w="19050">
                <a:solidFill>
                  <a:srgbClr val="000099"/>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sp>
          <p:nvSpPr>
            <p:cNvPr id="49" name="Google Shape;49;p2"/>
            <p:cNvSpPr/>
            <p:nvPr/>
          </p:nvSpPr>
          <p:spPr>
            <a:xfrm>
              <a:off x="5082190" y="1055012"/>
              <a:ext cx="6734644" cy="5262979"/>
            </a:xfrm>
            <a:prstGeom prst="rect">
              <a:avLst/>
            </a:prstGeom>
            <a:noFill/>
            <a:ln>
              <a:noFill/>
            </a:ln>
          </p:spPr>
          <p:txBody>
            <a:bodyPr anchorCtr="0" anchor="t" bIns="45700" lIns="91425" spcFirstLastPara="1" rIns="91425" wrap="square" tIns="45700">
              <a:spAutoFit/>
            </a:bodyPr>
            <a:lstStyle/>
            <a:p>
              <a:pPr indent="342900" lvl="0" marL="0" marR="0" rtl="0" algn="l">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Khoa: </a:t>
              </a:r>
              <a:r>
                <a:rPr b="0" i="0" lang="en-US" sz="2000" u="none" cap="none" strike="noStrike">
                  <a:solidFill>
                    <a:schemeClr val="dk1"/>
                  </a:solidFill>
                  <a:latin typeface="Arial"/>
                  <a:ea typeface="Arial"/>
                  <a:cs typeface="Arial"/>
                  <a:sym typeface="Arial"/>
                </a:rPr>
                <a:t>Hôm qua bố tớ vừa dạy cho tớ cách tìm kiếm thông tin trên Internet đấy. Chúng ta có thể tìm kiếm thông tin về các đời vua Hùng để hoàn thành bài tập nhóm môn Lịch sử và Địa lí.</a:t>
              </a:r>
              <a:endParaRPr b="0" i="0" sz="2000" u="none" cap="none" strike="noStrike">
                <a:solidFill>
                  <a:schemeClr val="dk1"/>
                </a:solidFill>
                <a:latin typeface="Arial"/>
                <a:ea typeface="Arial"/>
                <a:cs typeface="Arial"/>
                <a:sym typeface="Arial"/>
              </a:endParaRPr>
            </a:p>
            <a:p>
              <a:pPr indent="342900" lvl="0" marL="0" marR="0" rtl="0" algn="l">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Minh:</a:t>
              </a:r>
              <a:r>
                <a:rPr b="0" i="0" lang="en-US" sz="2400" u="none" cap="none" strike="noStrike">
                  <a:solidFill>
                    <a:schemeClr val="dk1"/>
                  </a:solidFill>
                  <a:latin typeface="Arial"/>
                  <a:ea typeface="Arial"/>
                  <a:cs typeface="Arial"/>
                  <a:sym typeface="Arial"/>
                </a:rPr>
                <a:t>Hay</a:t>
              </a:r>
              <a:r>
                <a:rPr b="0" i="0" lang="en-US" sz="2000" u="none" cap="none" strike="noStrike">
                  <a:solidFill>
                    <a:schemeClr val="dk1"/>
                  </a:solidFill>
                  <a:latin typeface="Arial"/>
                  <a:ea typeface="Arial"/>
                  <a:cs typeface="Arial"/>
                  <a:sym typeface="Arial"/>
                </a:rPr>
                <a:t> đấy! Cậu hướng dẫn cho tớ cách tìm kiếm thông tin được không?</a:t>
              </a:r>
              <a:endParaRPr b="0" i="0" sz="2000" u="none" cap="none" strike="noStrike">
                <a:solidFill>
                  <a:schemeClr val="dk1"/>
                </a:solidFill>
                <a:latin typeface="Arial"/>
                <a:ea typeface="Arial"/>
                <a:cs typeface="Arial"/>
                <a:sym typeface="Arial"/>
              </a:endParaRPr>
            </a:p>
            <a:p>
              <a:pPr indent="342900" lvl="0" marL="0" marR="0" rtl="0" algn="l">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Khoa: </a:t>
              </a:r>
              <a:r>
                <a:rPr b="0" i="0" lang="en-US" sz="2000" u="none" cap="none" strike="noStrike">
                  <a:solidFill>
                    <a:schemeClr val="dk1"/>
                  </a:solidFill>
                  <a:latin typeface="Arial"/>
                  <a:ea typeface="Arial"/>
                  <a:cs typeface="Arial"/>
                  <a:sym typeface="Arial"/>
                </a:rPr>
                <a:t>Trước tiên, cậu phải xác định được chủ đề mình định tìm kiếm, từ đó tìm các từ hoặc cụm từ liên quan đến thông tin tìm kiếm.</a:t>
              </a:r>
              <a:endParaRPr b="0" i="0" sz="2000" u="none" cap="none" strike="noStrike">
                <a:solidFill>
                  <a:schemeClr val="dk1"/>
                </a:solidFill>
                <a:latin typeface="Arial"/>
                <a:ea typeface="Arial"/>
                <a:cs typeface="Arial"/>
                <a:sym typeface="Arial"/>
              </a:endParaRPr>
            </a:p>
            <a:p>
              <a:pPr indent="342900" lvl="0" marL="0" marR="0" rtl="0" algn="l">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Câu hỏi: </a:t>
              </a:r>
              <a:r>
                <a:rPr b="0" i="0" lang="en-US" sz="2000" u="none" cap="none" strike="noStrike">
                  <a:solidFill>
                    <a:schemeClr val="dk1"/>
                  </a:solidFill>
                  <a:latin typeface="Arial"/>
                  <a:ea typeface="Arial"/>
                  <a:cs typeface="Arial"/>
                  <a:sym typeface="Arial"/>
                </a:rPr>
                <a:t>Theo em, bạn Khoa và bạn Minh đang cần tìm thông tin theo chủ đề gì? Với chủ đề đó, em hãy đưa ra các từ hoặc cụm từ gợi ý để các bạn tìm kiếm thông tin.</a:t>
              </a:r>
              <a:endParaRPr/>
            </a:p>
          </p:txBody>
        </p:sp>
      </p:grpSp>
      <p:sp>
        <p:nvSpPr>
          <p:cNvPr id="50" name="Google Shape;50;p2"/>
          <p:cNvSpPr/>
          <p:nvPr/>
        </p:nvSpPr>
        <p:spPr>
          <a:xfrm>
            <a:off x="886963" y="967103"/>
            <a:ext cx="3076025" cy="87895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4000" u="none" cap="none" strike="noStrike">
                <a:solidFill>
                  <a:srgbClr val="0998D7"/>
                </a:solidFill>
                <a:latin typeface="Arial"/>
                <a:ea typeface="Arial"/>
                <a:cs typeface="Arial"/>
                <a:sym typeface="Arial"/>
              </a:rPr>
              <a:t>KHỞI ĐỘNG</a:t>
            </a:r>
            <a:endParaRPr b="1" i="0" sz="4000" u="none" cap="none" strike="noStrike">
              <a:solidFill>
                <a:srgbClr val="0998D7"/>
              </a:solidFill>
              <a:latin typeface="Arial"/>
              <a:ea typeface="Arial"/>
              <a:cs typeface="Arial"/>
              <a:sym typeface="Arial"/>
            </a:endParaRPr>
          </a:p>
        </p:txBody>
      </p:sp>
      <p:pic>
        <p:nvPicPr>
          <p:cNvPr id="51" name="Google Shape;51;p2"/>
          <p:cNvPicPr preferRelativeResize="0"/>
          <p:nvPr/>
        </p:nvPicPr>
        <p:blipFill rotWithShape="1">
          <a:blip r:embed="rId5">
            <a:alphaModFix/>
          </a:blip>
          <a:srcRect b="0" l="0" r="0" t="0"/>
          <a:stretch/>
        </p:blipFill>
        <p:spPr>
          <a:xfrm>
            <a:off x="2187836" y="3081305"/>
            <a:ext cx="1953559" cy="3840896"/>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
                                        </p:tgtEl>
                                        <p:attrNameLst>
                                          <p:attrName>style.visibility</p:attrName>
                                        </p:attrNameLst>
                                      </p:cBhvr>
                                      <p:to>
                                        <p:strVal val="visible"/>
                                      </p:to>
                                    </p:set>
                                    <p:animEffect filter="fade" transition="in">
                                      <p:cBhvr>
                                        <p:cTn dur="500"/>
                                        <p:tgtEl>
                                          <p:spTgt spid="42"/>
                                        </p:tgtEl>
                                      </p:cBhvr>
                                    </p:animEffect>
                                  </p:childTnLst>
                                </p:cTn>
                              </p:par>
                              <p:par>
                                <p:cTn fill="hold" nodeType="with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500"/>
                                        <p:tgtEl>
                                          <p:spTgt spid="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3"/>
          <p:cNvSpPr/>
          <p:nvPr/>
        </p:nvSpPr>
        <p:spPr>
          <a:xfrm>
            <a:off x="614526" y="292955"/>
            <a:ext cx="8211146" cy="68480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F03C69"/>
                </a:solidFill>
                <a:latin typeface="Arial"/>
                <a:ea typeface="Arial"/>
                <a:cs typeface="Arial"/>
                <a:sym typeface="Arial"/>
              </a:rPr>
              <a:t>1. Tìm kiếm thông tin trên Internet</a:t>
            </a:r>
            <a:endParaRPr b="1" i="0" sz="2800" u="none" cap="none" strike="noStrike">
              <a:solidFill>
                <a:srgbClr val="F03C69"/>
              </a:solidFill>
              <a:latin typeface="Quattrocento Sans"/>
              <a:ea typeface="Quattrocento Sans"/>
              <a:cs typeface="Quattrocento Sans"/>
              <a:sym typeface="Quattrocento Sans"/>
            </a:endParaRPr>
          </a:p>
        </p:txBody>
      </p:sp>
      <p:grpSp>
        <p:nvGrpSpPr>
          <p:cNvPr id="57" name="Google Shape;57;p3"/>
          <p:cNvGrpSpPr/>
          <p:nvPr/>
        </p:nvGrpSpPr>
        <p:grpSpPr>
          <a:xfrm>
            <a:off x="604133" y="833984"/>
            <a:ext cx="10962947" cy="5499366"/>
            <a:chOff x="512219" y="765365"/>
            <a:chExt cx="10962947" cy="5499366"/>
          </a:xfrm>
        </p:grpSpPr>
        <p:sp>
          <p:nvSpPr>
            <p:cNvPr id="58" name="Google Shape;58;p3"/>
            <p:cNvSpPr/>
            <p:nvPr/>
          </p:nvSpPr>
          <p:spPr>
            <a:xfrm>
              <a:off x="3379791" y="1086631"/>
              <a:ext cx="717335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7FC354"/>
                  </a:solidFill>
                  <a:latin typeface="Arial"/>
                  <a:ea typeface="Arial"/>
                  <a:cs typeface="Arial"/>
                  <a:sym typeface="Arial"/>
                </a:rPr>
                <a:t>Tìm kiếm thông tin trên Internet</a:t>
              </a:r>
              <a:endParaRPr/>
            </a:p>
          </p:txBody>
        </p:sp>
        <p:sp>
          <p:nvSpPr>
            <p:cNvPr id="59" name="Google Shape;59;p3"/>
            <p:cNvSpPr/>
            <p:nvPr/>
          </p:nvSpPr>
          <p:spPr>
            <a:xfrm>
              <a:off x="512219" y="1021436"/>
              <a:ext cx="10962947" cy="5243295"/>
            </a:xfrm>
            <a:prstGeom prst="roundRect">
              <a:avLst>
                <a:gd fmla="val 3938" name="adj"/>
              </a:avLst>
            </a:prstGeom>
            <a:noFill/>
            <a:ln cap="flat" cmpd="sng" w="381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60" name="Google Shape;60;p3"/>
            <p:cNvSpPr/>
            <p:nvPr/>
          </p:nvSpPr>
          <p:spPr>
            <a:xfrm>
              <a:off x="850194" y="1807237"/>
              <a:ext cx="10307782"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Minh:</a:t>
              </a:r>
              <a:r>
                <a:rPr b="0" i="0" lang="en-US" sz="2400" u="none" cap="none" strike="noStrike">
                  <a:solidFill>
                    <a:schemeClr val="dk1"/>
                  </a:solidFill>
                  <a:latin typeface="Arial"/>
                  <a:ea typeface="Arial"/>
                  <a:cs typeface="Arial"/>
                  <a:sym typeface="Arial"/>
                </a:rPr>
                <a:t>Sau khi xác định từ hoặc cụm từ tìm kiếm chúng ta phải làm gì tiếp theo?</a:t>
              </a:r>
              <a:endParaRPr/>
            </a:p>
          </p:txBody>
        </p:sp>
        <p:grpSp>
          <p:nvGrpSpPr>
            <p:cNvPr id="61" name="Google Shape;61;p3"/>
            <p:cNvGrpSpPr/>
            <p:nvPr/>
          </p:nvGrpSpPr>
          <p:grpSpPr>
            <a:xfrm>
              <a:off x="522612" y="765365"/>
              <a:ext cx="3019125" cy="1150278"/>
              <a:chOff x="522612" y="765365"/>
              <a:chExt cx="3019125" cy="1150278"/>
            </a:xfrm>
          </p:grpSpPr>
          <p:grpSp>
            <p:nvGrpSpPr>
              <p:cNvPr id="62" name="Google Shape;62;p3"/>
              <p:cNvGrpSpPr/>
              <p:nvPr/>
            </p:nvGrpSpPr>
            <p:grpSpPr>
              <a:xfrm>
                <a:off x="522612" y="1095583"/>
                <a:ext cx="2372989" cy="661656"/>
                <a:chOff x="5906375" y="1404722"/>
                <a:chExt cx="2372989" cy="661656"/>
              </a:xfrm>
            </p:grpSpPr>
            <p:sp>
              <p:nvSpPr>
                <p:cNvPr id="63" name="Google Shape;63;p3"/>
                <p:cNvSpPr/>
                <p:nvPr/>
              </p:nvSpPr>
              <p:spPr>
                <a:xfrm>
                  <a:off x="5981023" y="1404722"/>
                  <a:ext cx="2298341" cy="661656"/>
                </a:xfrm>
                <a:prstGeom prst="round2SameRect">
                  <a:avLst>
                    <a:gd fmla="val 16667" name="adj1"/>
                    <a:gd fmla="val 0" name="adj2"/>
                  </a:avLst>
                </a:prstGeom>
                <a:solidFill>
                  <a:srgbClr val="7FC3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64" name="Google Shape;64;p3"/>
                <p:cNvSpPr/>
                <p:nvPr/>
              </p:nvSpPr>
              <p:spPr>
                <a:xfrm>
                  <a:off x="5906375" y="1465062"/>
                  <a:ext cx="2135017" cy="53322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200" u="none" cap="none" strike="noStrike">
                      <a:solidFill>
                        <a:schemeClr val="lt1"/>
                      </a:solidFill>
                      <a:latin typeface="Arial"/>
                      <a:ea typeface="Arial"/>
                      <a:cs typeface="Arial"/>
                      <a:sym typeface="Arial"/>
                    </a:rPr>
                    <a:t>HOẠT ĐỘNG </a:t>
                  </a:r>
                  <a:endParaRPr b="1" i="0" sz="2200" u="none" cap="none" strike="noStrike">
                    <a:solidFill>
                      <a:schemeClr val="lt1"/>
                    </a:solidFill>
                    <a:latin typeface="Arial"/>
                    <a:ea typeface="Arial"/>
                    <a:cs typeface="Arial"/>
                    <a:sym typeface="Arial"/>
                  </a:endParaRPr>
                </a:p>
              </p:txBody>
            </p:sp>
          </p:grpSp>
          <p:grpSp>
            <p:nvGrpSpPr>
              <p:cNvPr id="65" name="Google Shape;65;p3"/>
              <p:cNvGrpSpPr/>
              <p:nvPr/>
            </p:nvGrpSpPr>
            <p:grpSpPr>
              <a:xfrm rot="-1180807">
                <a:off x="2468303" y="900102"/>
                <a:ext cx="952953" cy="880803"/>
                <a:chOff x="8974078" y="279854"/>
                <a:chExt cx="3397172" cy="3224225"/>
              </a:xfrm>
            </p:grpSpPr>
            <p:pic>
              <p:nvPicPr>
                <p:cNvPr id="66" name="Google Shape;66;p3"/>
                <p:cNvPicPr preferRelativeResize="0"/>
                <p:nvPr/>
              </p:nvPicPr>
              <p:blipFill rotWithShape="1">
                <a:blip r:embed="rId3">
                  <a:alphaModFix/>
                </a:blip>
                <a:srcRect b="0" l="0" r="0" t="0"/>
                <a:stretch/>
              </p:blipFill>
              <p:spPr>
                <a:xfrm>
                  <a:off x="8974078" y="279854"/>
                  <a:ext cx="3397172" cy="3224225"/>
                </a:xfrm>
                <a:prstGeom prst="rect">
                  <a:avLst/>
                </a:prstGeom>
                <a:noFill/>
                <a:ln>
                  <a:noFill/>
                </a:ln>
              </p:spPr>
            </p:pic>
            <p:pic>
              <p:nvPicPr>
                <p:cNvPr id="67" name="Google Shape;67;p3"/>
                <p:cNvPicPr preferRelativeResize="0"/>
                <p:nvPr/>
              </p:nvPicPr>
              <p:blipFill rotWithShape="1">
                <a:blip r:embed="rId4">
                  <a:alphaModFix/>
                </a:blip>
                <a:srcRect b="0" l="0" r="0" t="0"/>
                <a:stretch/>
              </p:blipFill>
              <p:spPr>
                <a:xfrm>
                  <a:off x="9264793" y="565916"/>
                  <a:ext cx="2916628" cy="2768146"/>
                </a:xfrm>
                <a:prstGeom prst="rect">
                  <a:avLst/>
                </a:prstGeom>
                <a:noFill/>
                <a:ln>
                  <a:noFill/>
                </a:ln>
              </p:spPr>
            </p:pic>
          </p:grpSp>
          <p:sp>
            <p:nvSpPr>
              <p:cNvPr id="68" name="Google Shape;68;p3"/>
              <p:cNvSpPr/>
              <p:nvPr/>
            </p:nvSpPr>
            <p:spPr>
              <a:xfrm>
                <a:off x="2792351" y="1002361"/>
                <a:ext cx="363894" cy="66165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800" u="none" cap="none" strike="noStrike">
                    <a:solidFill>
                      <a:schemeClr val="lt1"/>
                    </a:solidFill>
                    <a:latin typeface="Helvetica Neue"/>
                    <a:ea typeface="Helvetica Neue"/>
                    <a:cs typeface="Helvetica Neue"/>
                    <a:sym typeface="Helvetica Neue"/>
                  </a:rPr>
                  <a:t>1</a:t>
                </a:r>
                <a:endParaRPr b="1" i="0" sz="2800" u="none" cap="none" strike="noStrike">
                  <a:solidFill>
                    <a:schemeClr val="lt1"/>
                  </a:solidFill>
                  <a:latin typeface="Arial"/>
                  <a:ea typeface="Arial"/>
                  <a:cs typeface="Arial"/>
                  <a:sym typeface="Arial"/>
                </a:endParaRPr>
              </a:p>
            </p:txBody>
          </p:sp>
        </p:grpSp>
      </p:grpSp>
      <p:sp>
        <p:nvSpPr>
          <p:cNvPr id="69" name="Google Shape;69;p3"/>
          <p:cNvSpPr/>
          <p:nvPr/>
        </p:nvSpPr>
        <p:spPr>
          <a:xfrm>
            <a:off x="976222" y="2642432"/>
            <a:ext cx="9150172" cy="280506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Khoa:</a:t>
            </a:r>
            <a:r>
              <a:rPr b="0" i="0" lang="en-US" sz="2400" u="none" cap="none" strike="noStrike">
                <a:solidFill>
                  <a:schemeClr val="dk1"/>
                </a:solidFill>
                <a:latin typeface="Arial"/>
                <a:ea typeface="Arial"/>
                <a:cs typeface="Arial"/>
                <a:sym typeface="Arial"/>
              </a:rPr>
              <a:t>Cậu  truy  cập  vào  trang  web  tìm  kiếm  bằng  cách  nháy  đúp chuột vào  biểu  tượng               trên  màn  hình  nền,  gõ </a:t>
            </a:r>
            <a:r>
              <a:rPr b="0" i="0" lang="en-US" sz="2400" u="none" cap="none" strike="noStrike">
                <a:solidFill>
                  <a:srgbClr val="999F00"/>
                </a:solidFill>
                <a:latin typeface="Arial"/>
                <a:ea typeface="Arial"/>
                <a:cs typeface="Arial"/>
                <a:sym typeface="Arial"/>
              </a:rPr>
              <a:t>google.com  </a:t>
            </a:r>
            <a:r>
              <a:rPr b="0" i="0" lang="en-US" sz="2400" u="none" cap="none" strike="noStrike">
                <a:solidFill>
                  <a:schemeClr val="dk1"/>
                </a:solidFill>
                <a:latin typeface="Arial"/>
                <a:ea typeface="Arial"/>
                <a:cs typeface="Arial"/>
                <a:sym typeface="Arial"/>
              </a:rPr>
              <a:t>vào thanh địa chỉ. Sau đó gõ cụm từ đã xác định ở trên vào ô tìm kiếm trên trang Google rồi nhấn phím Enter. Ví dụ, tớ xác định cụm từ tìm kiếm là </a:t>
            </a:r>
            <a:r>
              <a:rPr b="0" i="0" lang="en-US" sz="2400" u="none" cap="none" strike="noStrike">
                <a:solidFill>
                  <a:srgbClr val="999F00"/>
                </a:solidFill>
                <a:latin typeface="Arial"/>
                <a:ea typeface="Arial"/>
                <a:cs typeface="Arial"/>
                <a:sym typeface="Arial"/>
              </a:rPr>
              <a:t>Các đời vua Hùng</a:t>
            </a:r>
            <a:r>
              <a:rPr b="0" i="0" lang="en-US" sz="2400" u="none" cap="none" strike="noStrike">
                <a:solidFill>
                  <a:schemeClr val="dk1"/>
                </a:solidFill>
                <a:latin typeface="Arial"/>
                <a:ea typeface="Arial"/>
                <a:cs typeface="Arial"/>
                <a:sym typeface="Arial"/>
              </a:rPr>
              <a:t>, tớ sẽ thực hiện như sau:</a:t>
            </a:r>
            <a:endParaRPr/>
          </a:p>
        </p:txBody>
      </p:sp>
      <p:pic>
        <p:nvPicPr>
          <p:cNvPr descr="A picture containing graphical user interface&#10;&#10;Description automatically generated" id="70" name="Google Shape;70;p3"/>
          <p:cNvPicPr preferRelativeResize="0"/>
          <p:nvPr/>
        </p:nvPicPr>
        <p:blipFill rotWithShape="1">
          <a:blip r:embed="rId5">
            <a:alphaModFix/>
          </a:blip>
          <a:srcRect b="0" l="0" r="0" t="0"/>
          <a:stretch/>
        </p:blipFill>
        <p:spPr>
          <a:xfrm>
            <a:off x="3959567" y="3168323"/>
            <a:ext cx="760532" cy="716587"/>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
                                            <p:txEl>
                                              <p:pRg end="0" st="0"/>
                                            </p:txEl>
                                          </p:spTgt>
                                        </p:tgtEl>
                                        <p:attrNameLst>
                                          <p:attrName>style.visibility</p:attrName>
                                        </p:attrNameLst>
                                      </p:cBhvr>
                                      <p:to>
                                        <p:strVal val="visible"/>
                                      </p:to>
                                    </p:set>
                                    <p:animEffect filter="fade" transition="in">
                                      <p:cBhvr>
                                        <p:cTn dur="500"/>
                                        <p:tgtEl>
                                          <p:spTgt spid="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p:tgtEl>
                                          <p:spTgt spid="57"/>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500"/>
                                        <p:tgtEl>
                                          <p:spTgt spid="69"/>
                                        </p:tgtEl>
                                      </p:cBhvr>
                                    </p:animEffect>
                                  </p:childTnLst>
                                </p:cTn>
                              </p:par>
                              <p:par>
                                <p:cTn fill="hold" nodeType="with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4"/>
          <p:cNvSpPr/>
          <p:nvPr/>
        </p:nvSpPr>
        <p:spPr>
          <a:xfrm>
            <a:off x="706697" y="5107901"/>
            <a:ext cx="10860383" cy="860235"/>
          </a:xfrm>
          <a:prstGeom prst="rect">
            <a:avLst/>
          </a:prstGeom>
          <a:noFill/>
          <a:ln>
            <a:noFill/>
          </a:ln>
        </p:spPr>
        <p:txBody>
          <a:bodyPr anchorCtr="0" anchor="t" bIns="45700" lIns="91425" spcFirstLastPara="1" rIns="91425" wrap="square" tIns="45700">
            <a:spAutoFit/>
          </a:bodyPr>
          <a:lstStyle/>
          <a:p>
            <a:pPr indent="342900" lvl="0" marL="0" marR="0" rtl="0" algn="just">
              <a:lnSpc>
                <a:spcPct val="130000"/>
              </a:lnSpc>
              <a:spcBef>
                <a:spcPts val="0"/>
              </a:spcBef>
              <a:spcAft>
                <a:spcPts val="0"/>
              </a:spcAft>
              <a:buNone/>
            </a:pPr>
            <a:r>
              <a:rPr b="1" i="0" lang="en-US" sz="2000" u="none" cap="none" strike="noStrike">
                <a:solidFill>
                  <a:schemeClr val="dk1"/>
                </a:solidFill>
                <a:latin typeface="Arial"/>
                <a:ea typeface="Arial"/>
                <a:cs typeface="Arial"/>
                <a:sym typeface="Arial"/>
              </a:rPr>
              <a:t>Câu hỏi: </a:t>
            </a:r>
            <a:r>
              <a:rPr b="0" i="0" lang="en-US" sz="2000" u="none" cap="none" strike="noStrike">
                <a:solidFill>
                  <a:schemeClr val="dk1"/>
                </a:solidFill>
                <a:latin typeface="Arial"/>
                <a:ea typeface="Arial"/>
                <a:cs typeface="Arial"/>
                <a:sym typeface="Arial"/>
              </a:rPr>
              <a:t>Bạn Khoa đã chỉ cho bạn Minh tìm thông tin trên Internet bằng cách truy cập vào trang  web nào? Em hãy nhận xét kết quả tìm kiếm.</a:t>
            </a:r>
            <a:endParaRPr/>
          </a:p>
        </p:txBody>
      </p:sp>
      <p:sp>
        <p:nvSpPr>
          <p:cNvPr id="76" name="Google Shape;76;p4"/>
          <p:cNvSpPr/>
          <p:nvPr/>
        </p:nvSpPr>
        <p:spPr>
          <a:xfrm>
            <a:off x="604133" y="633347"/>
            <a:ext cx="10962947" cy="5700003"/>
          </a:xfrm>
          <a:prstGeom prst="roundRect">
            <a:avLst>
              <a:gd fmla="val 3938" name="adj"/>
            </a:avLst>
          </a:prstGeom>
          <a:noFill/>
          <a:ln cap="flat" cmpd="sng" w="381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pic>
        <p:nvPicPr>
          <p:cNvPr descr="Graphical user interface, text, application&#10;&#10;Description automatically generated" id="77" name="Google Shape;77;p4"/>
          <p:cNvPicPr preferRelativeResize="0"/>
          <p:nvPr/>
        </p:nvPicPr>
        <p:blipFill rotWithShape="1">
          <a:blip r:embed="rId3">
            <a:alphaModFix/>
          </a:blip>
          <a:srcRect b="0" l="0" r="0" t="0"/>
          <a:stretch/>
        </p:blipFill>
        <p:spPr>
          <a:xfrm>
            <a:off x="1181767" y="889864"/>
            <a:ext cx="9807678" cy="4053822"/>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par>
                                <p:cTn fill="hold" nodeType="with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5"/>
          <p:cNvSpPr/>
          <p:nvPr/>
        </p:nvSpPr>
        <p:spPr>
          <a:xfrm>
            <a:off x="1480370" y="405879"/>
            <a:ext cx="9770221" cy="9679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Ở Hoạt động trên, cụm từ </a:t>
            </a:r>
            <a:r>
              <a:rPr b="0" i="0" lang="en-US" sz="2000" u="none" cap="none" strike="noStrike">
                <a:solidFill>
                  <a:srgbClr val="999F00"/>
                </a:solidFill>
                <a:latin typeface="Arial"/>
                <a:ea typeface="Arial"/>
                <a:cs typeface="Arial"/>
                <a:sym typeface="Arial"/>
              </a:rPr>
              <a:t>Các đời vua Hùng </a:t>
            </a:r>
            <a:r>
              <a:rPr b="0" i="0" lang="en-US" sz="2000" u="none" cap="none" strike="noStrike">
                <a:solidFill>
                  <a:schemeClr val="dk1"/>
                </a:solidFill>
                <a:latin typeface="Arial"/>
                <a:ea typeface="Arial"/>
                <a:cs typeface="Arial"/>
                <a:sym typeface="Arial"/>
              </a:rPr>
              <a:t>là</a:t>
            </a:r>
            <a:r>
              <a:rPr b="0" i="0" lang="en-US" sz="2000" u="none" cap="none" strike="noStrike">
                <a:solidFill>
                  <a:srgbClr val="999F00"/>
                </a:solidFill>
                <a:latin typeface="Arial"/>
                <a:ea typeface="Arial"/>
                <a:cs typeface="Arial"/>
                <a:sym typeface="Arial"/>
              </a:rPr>
              <a:t> từ khoá</a:t>
            </a:r>
            <a:r>
              <a:rPr b="0" i="0" lang="en-US" sz="2000" u="none" cap="none" strike="noStrike">
                <a:solidFill>
                  <a:schemeClr val="dk1"/>
                </a:solidFill>
                <a:latin typeface="Arial"/>
                <a:ea typeface="Arial"/>
                <a:cs typeface="Arial"/>
                <a:sym typeface="Arial"/>
              </a:rPr>
              <a:t>. Từ khoá là từ hoặc cụm từ thể hiện nội dung thông tin chúng ta muốn tìm kiếm. </a:t>
            </a:r>
            <a:endParaRPr b="0" i="0" sz="2000" u="none" cap="none" strike="noStrike">
              <a:solidFill>
                <a:schemeClr val="dk1"/>
              </a:solidFill>
              <a:latin typeface="Arial"/>
              <a:ea typeface="Arial"/>
              <a:cs typeface="Arial"/>
              <a:sym typeface="Arial"/>
            </a:endParaRPr>
          </a:p>
        </p:txBody>
      </p:sp>
      <p:sp>
        <p:nvSpPr>
          <p:cNvPr id="83" name="Google Shape;83;p5"/>
          <p:cNvSpPr/>
          <p:nvPr/>
        </p:nvSpPr>
        <p:spPr>
          <a:xfrm>
            <a:off x="828567" y="1294275"/>
            <a:ext cx="10422024" cy="517064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Bạn Khoa đã truy cập vào trang web </a:t>
            </a:r>
            <a:r>
              <a:rPr b="0" i="0" lang="en-US" sz="2000" u="none" cap="none" strike="noStrike">
                <a:solidFill>
                  <a:srgbClr val="999F00"/>
                </a:solidFill>
                <a:latin typeface="Arial"/>
                <a:ea typeface="Arial"/>
                <a:cs typeface="Arial"/>
                <a:sym typeface="Arial"/>
              </a:rPr>
              <a:t>google.com </a:t>
            </a:r>
            <a:r>
              <a:rPr b="0" i="0" lang="en-US" sz="2000" u="none" cap="none" strike="noStrike">
                <a:solidFill>
                  <a:schemeClr val="dk1"/>
                </a:solidFill>
                <a:latin typeface="Arial"/>
                <a:ea typeface="Arial"/>
                <a:cs typeface="Arial"/>
                <a:sym typeface="Arial"/>
              </a:rPr>
              <a:t>để tìm kiếm thông tin. google.com là địa chỉ của một máy tìm kiếm. Có rất nhiều máy tìm kiếm, ví dụ: google.com, bing.com, ask.com,... là các máy tìm kiếm được sử dụng phổ biến.Các bước cần thiết để tìm kiếm thông tin:</a:t>
            </a:r>
            <a:endParaRPr/>
          </a:p>
          <a:p>
            <a:pPr indent="0" lvl="0" marL="0" marR="0" rtl="0" algn="l">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1. Xác định từ khoá cần tìm kiếm.</a:t>
            </a:r>
            <a:endParaRPr b="0" i="0" sz="20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2. Mở trình duyệt và gõ địa chỉ của máy tìm kiếm.</a:t>
            </a:r>
            <a:endParaRPr b="0" i="0" sz="20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3. Gõ từ khoá tìm kiếm vào ô tìm kiếm rồi nhấn phím Enter, trên trang web sẽ xuất hiện danh sách các siêu liên kết.</a:t>
            </a:r>
            <a:endParaRPr b="0" i="0" sz="20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4. Nháy chuột vào một siêu liên kết trong danh sách để xem thông tin chi tiết.</a:t>
            </a:r>
            <a:endParaRPr b="0" i="0" sz="20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84" name="Google Shape;84;p5"/>
          <p:cNvSpPr/>
          <p:nvPr/>
        </p:nvSpPr>
        <p:spPr>
          <a:xfrm>
            <a:off x="3139884" y="5022922"/>
            <a:ext cx="617408" cy="5477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200" u="none" cap="none" strike="noStrike">
                <a:solidFill>
                  <a:srgbClr val="7FC354"/>
                </a:solidFill>
                <a:latin typeface="Arial"/>
                <a:ea typeface="Arial"/>
                <a:cs typeface="Arial"/>
                <a:sym typeface="Arial"/>
              </a:rPr>
              <a:t>.</a:t>
            </a:r>
            <a:endParaRPr b="0" i="0" sz="2200" u="none" cap="none" strike="noStrike">
              <a:solidFill>
                <a:schemeClr val="dk1"/>
              </a:solidFill>
              <a:latin typeface="Arial"/>
              <a:ea typeface="Arial"/>
              <a:cs typeface="Arial"/>
              <a:sym typeface="Arial"/>
            </a:endParaRPr>
          </a:p>
        </p:txBody>
      </p:sp>
      <p:sp>
        <p:nvSpPr>
          <p:cNvPr id="85" name="Google Shape;85;p5"/>
          <p:cNvSpPr/>
          <p:nvPr/>
        </p:nvSpPr>
        <p:spPr>
          <a:xfrm>
            <a:off x="7670065" y="5022923"/>
            <a:ext cx="617408" cy="5477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200" u="none" cap="none" strike="noStrike">
                <a:solidFill>
                  <a:srgbClr val="7FC354"/>
                </a:solidFill>
                <a:latin typeface="Arial"/>
                <a:ea typeface="Arial"/>
                <a:cs typeface="Arial"/>
                <a:sym typeface="Arial"/>
              </a:rPr>
              <a:t>.</a:t>
            </a:r>
            <a:endParaRPr b="0" i="0" sz="2200" u="none" cap="none" strike="noStrike">
              <a:solidFill>
                <a:schemeClr val="dk1"/>
              </a:solidFill>
              <a:latin typeface="Arial"/>
              <a:ea typeface="Arial"/>
              <a:cs typeface="Arial"/>
              <a:sym typeface="Arial"/>
            </a:endParaRPr>
          </a:p>
        </p:txBody>
      </p:sp>
      <p:sp>
        <p:nvSpPr>
          <p:cNvPr id="86" name="Google Shape;86;p5"/>
          <p:cNvSpPr/>
          <p:nvPr/>
        </p:nvSpPr>
        <p:spPr>
          <a:xfrm>
            <a:off x="5404974" y="5017745"/>
            <a:ext cx="617408" cy="5477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200" u="none" cap="none" strike="noStrike">
                <a:solidFill>
                  <a:srgbClr val="7FC354"/>
                </a:solidFill>
                <a:latin typeface="Arial"/>
                <a:ea typeface="Arial"/>
                <a:cs typeface="Arial"/>
                <a:sym typeface="Arial"/>
              </a:rPr>
              <a:t>.</a:t>
            </a:r>
            <a:endParaRPr b="0" i="0" sz="2200" u="none" cap="none" strike="noStrike">
              <a:solidFill>
                <a:schemeClr val="dk1"/>
              </a:solidFill>
              <a:latin typeface="Arial"/>
              <a:ea typeface="Arial"/>
              <a:cs typeface="Arial"/>
              <a:sym typeface="Arial"/>
            </a:endParaRPr>
          </a:p>
        </p:txBody>
      </p:sp>
      <p:pic>
        <p:nvPicPr>
          <p:cNvPr id="87" name="Google Shape;87;p5"/>
          <p:cNvPicPr preferRelativeResize="0"/>
          <p:nvPr/>
        </p:nvPicPr>
        <p:blipFill rotWithShape="1">
          <a:blip r:embed="rId3">
            <a:alphaModFix/>
          </a:blip>
          <a:srcRect b="0" l="0" r="0" t="0"/>
          <a:stretch/>
        </p:blipFill>
        <p:spPr>
          <a:xfrm>
            <a:off x="658937" y="453774"/>
            <a:ext cx="891617" cy="830652"/>
          </a:xfrm>
          <a:prstGeom prst="rect">
            <a:avLst/>
          </a:prstGeom>
          <a:noFill/>
          <a:ln>
            <a:noFill/>
          </a:ln>
        </p:spPr>
      </p:pic>
      <p:grpSp>
        <p:nvGrpSpPr>
          <p:cNvPr id="88" name="Google Shape;88;p5"/>
          <p:cNvGrpSpPr/>
          <p:nvPr/>
        </p:nvGrpSpPr>
        <p:grpSpPr>
          <a:xfrm>
            <a:off x="1201353" y="5241422"/>
            <a:ext cx="8458840" cy="1247868"/>
            <a:chOff x="1601020" y="593170"/>
            <a:chExt cx="7848417" cy="1587693"/>
          </a:xfrm>
        </p:grpSpPr>
        <p:grpSp>
          <p:nvGrpSpPr>
            <p:cNvPr id="89" name="Google Shape;89;p5"/>
            <p:cNvGrpSpPr/>
            <p:nvPr/>
          </p:nvGrpSpPr>
          <p:grpSpPr>
            <a:xfrm>
              <a:off x="1601020" y="593170"/>
              <a:ext cx="7848417" cy="1587693"/>
              <a:chOff x="1601020" y="593170"/>
              <a:chExt cx="7848417" cy="1587693"/>
            </a:xfrm>
          </p:grpSpPr>
          <p:grpSp>
            <p:nvGrpSpPr>
              <p:cNvPr id="90" name="Google Shape;90;p5"/>
              <p:cNvGrpSpPr/>
              <p:nvPr/>
            </p:nvGrpSpPr>
            <p:grpSpPr>
              <a:xfrm>
                <a:off x="1958222" y="904495"/>
                <a:ext cx="7491215" cy="1276368"/>
                <a:chOff x="2602590" y="923641"/>
                <a:chExt cx="6739423" cy="1882993"/>
              </a:xfrm>
            </p:grpSpPr>
            <p:sp>
              <p:nvSpPr>
                <p:cNvPr id="91" name="Google Shape;91;p5"/>
                <p:cNvSpPr/>
                <p:nvPr/>
              </p:nvSpPr>
              <p:spPr>
                <a:xfrm>
                  <a:off x="2659224" y="1054359"/>
                  <a:ext cx="6682789" cy="1752275"/>
                </a:xfrm>
                <a:prstGeom prst="roundRect">
                  <a:avLst>
                    <a:gd fmla="val 16667" name="adj"/>
                  </a:avLst>
                </a:prstGeom>
                <a:solidFill>
                  <a:srgbClr val="C1BF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92" name="Google Shape;92;p5"/>
                <p:cNvSpPr/>
                <p:nvPr/>
              </p:nvSpPr>
              <p:spPr>
                <a:xfrm>
                  <a:off x="2602590" y="923641"/>
                  <a:ext cx="6682791" cy="1752275"/>
                </a:xfrm>
                <a:prstGeom prst="roundRect">
                  <a:avLst>
                    <a:gd fmla="val 16667" name="adj"/>
                  </a:avLst>
                </a:prstGeom>
                <a:solidFill>
                  <a:srgbClr val="F2E9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pic>
            <p:nvPicPr>
              <p:cNvPr id="93" name="Google Shape;93;p5"/>
              <p:cNvPicPr preferRelativeResize="0"/>
              <p:nvPr/>
            </p:nvPicPr>
            <p:blipFill rotWithShape="1">
              <a:blip r:embed="rId4">
                <a:alphaModFix/>
              </a:blip>
              <a:srcRect b="0" l="0" r="0" t="0"/>
              <a:stretch/>
            </p:blipFill>
            <p:spPr>
              <a:xfrm>
                <a:off x="1601020" y="593170"/>
                <a:ext cx="739598" cy="883997"/>
              </a:xfrm>
              <a:prstGeom prst="rect">
                <a:avLst/>
              </a:prstGeom>
              <a:noFill/>
              <a:ln>
                <a:noFill/>
              </a:ln>
            </p:spPr>
          </p:pic>
        </p:grpSp>
        <p:sp>
          <p:nvSpPr>
            <p:cNvPr id="94" name="Google Shape;94;p5"/>
            <p:cNvSpPr/>
            <p:nvPr/>
          </p:nvSpPr>
          <p:spPr>
            <a:xfrm>
              <a:off x="2021174" y="1028511"/>
              <a:ext cx="7264019" cy="54771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200" u="none" cap="none" strike="noStrike">
                  <a:solidFill>
                    <a:srgbClr val="F03C69"/>
                  </a:solidFill>
                  <a:latin typeface="Arial"/>
                  <a:ea typeface="Arial"/>
                  <a:cs typeface="Arial"/>
                  <a:sym typeface="Arial"/>
                </a:rPr>
                <a:t>Từ khoá là từ hoặc cụm từ thể hiện nội dung muốn tìm kiếm.</a:t>
              </a:r>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500"/>
                                        <p:tgtEl>
                                          <p:spTgt spid="83"/>
                                        </p:tgtEl>
                                      </p:cBhvr>
                                    </p:animEffect>
                                  </p:childTnLst>
                                </p:cTn>
                              </p:par>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500"/>
                                        <p:tgtEl>
                                          <p:spTgt spid="88"/>
                                        </p:tgtEl>
                                        <p:attrNameLst>
                                          <p:attrName>ppt_w</p:attrName>
                                        </p:attrNameLst>
                                      </p:cBhvr>
                                      <p:tavLst>
                                        <p:tav fmla="" tm="0">
                                          <p:val>
                                            <p:strVal val="0"/>
                                          </p:val>
                                        </p:tav>
                                        <p:tav fmla="" tm="100000">
                                          <p:val>
                                            <p:strVal val="#ppt_w"/>
                                          </p:val>
                                        </p:tav>
                                      </p:tavLst>
                                    </p:anim>
                                    <p:anim calcmode="lin" valueType="num">
                                      <p:cBhvr additive="base">
                                        <p:cTn dur="500"/>
                                        <p:tgtEl>
                                          <p:spTgt spid="8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6"/>
          <p:cNvPicPr preferRelativeResize="0"/>
          <p:nvPr/>
        </p:nvPicPr>
        <p:blipFill rotWithShape="1">
          <a:blip r:embed="rId3">
            <a:alphaModFix/>
          </a:blip>
          <a:srcRect b="0" l="0" r="0" t="0"/>
          <a:stretch/>
        </p:blipFill>
        <p:spPr>
          <a:xfrm>
            <a:off x="587779" y="429122"/>
            <a:ext cx="897918" cy="883997"/>
          </a:xfrm>
          <a:prstGeom prst="rect">
            <a:avLst/>
          </a:prstGeom>
          <a:noFill/>
          <a:ln>
            <a:noFill/>
          </a:ln>
        </p:spPr>
      </p:pic>
      <p:sp>
        <p:nvSpPr>
          <p:cNvPr id="100" name="Google Shape;100;p6"/>
          <p:cNvSpPr/>
          <p:nvPr/>
        </p:nvSpPr>
        <p:spPr>
          <a:xfrm>
            <a:off x="1485697" y="429122"/>
            <a:ext cx="10010546" cy="105554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200" u="none" cap="none" strike="noStrike">
                <a:solidFill>
                  <a:schemeClr val="dk1"/>
                </a:solidFill>
                <a:latin typeface="Arial"/>
                <a:ea typeface="Arial"/>
                <a:cs typeface="Arial"/>
                <a:sym typeface="Arial"/>
              </a:rPr>
              <a:t>1. </a:t>
            </a:r>
            <a:r>
              <a:rPr b="0" i="0" lang="en-US" sz="2200" u="none" cap="none" strike="noStrike">
                <a:solidFill>
                  <a:schemeClr val="dk1"/>
                </a:solidFill>
                <a:latin typeface="Arial"/>
                <a:ea typeface="Arial"/>
                <a:cs typeface="Arial"/>
                <a:sym typeface="Arial"/>
              </a:rPr>
              <a:t>Nếu muốn tìm kiếm thông tin về Bảo tàng dân tộc học Việt Nam thì từ khoá nào là phù hợp nhất?</a:t>
            </a:r>
            <a:endParaRPr b="0" i="0" sz="2200" u="none" cap="none" strike="noStrike">
              <a:solidFill>
                <a:schemeClr val="dk1"/>
              </a:solidFill>
              <a:latin typeface="Arial"/>
              <a:ea typeface="Arial"/>
              <a:cs typeface="Arial"/>
              <a:sym typeface="Arial"/>
            </a:endParaRPr>
          </a:p>
        </p:txBody>
      </p:sp>
      <p:sp>
        <p:nvSpPr>
          <p:cNvPr id="101" name="Google Shape;101;p6"/>
          <p:cNvSpPr/>
          <p:nvPr/>
        </p:nvSpPr>
        <p:spPr>
          <a:xfrm>
            <a:off x="6096000" y="1637372"/>
            <a:ext cx="4185264" cy="5477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200" u="none" cap="none" strike="noStrike">
                <a:solidFill>
                  <a:srgbClr val="7FC354"/>
                </a:solidFill>
                <a:latin typeface="Arial"/>
                <a:ea typeface="Arial"/>
                <a:cs typeface="Arial"/>
                <a:sym typeface="Arial"/>
              </a:rPr>
              <a:t>B. </a:t>
            </a:r>
            <a:r>
              <a:rPr b="0" i="0" lang="en-US" sz="2200" u="none" cap="none" strike="noStrike">
                <a:solidFill>
                  <a:schemeClr val="dk1"/>
                </a:solidFill>
                <a:latin typeface="Arial"/>
                <a:ea typeface="Arial"/>
                <a:cs typeface="Arial"/>
                <a:sym typeface="Arial"/>
              </a:rPr>
              <a:t>Bảo tàng dân tộc học Việt Nam.</a:t>
            </a:r>
            <a:endParaRPr b="0" i="0" sz="2200" u="none" cap="none" strike="noStrike">
              <a:solidFill>
                <a:schemeClr val="dk1"/>
              </a:solidFill>
              <a:latin typeface="Arial"/>
              <a:ea typeface="Arial"/>
              <a:cs typeface="Arial"/>
              <a:sym typeface="Arial"/>
            </a:endParaRPr>
          </a:p>
        </p:txBody>
      </p:sp>
      <p:sp>
        <p:nvSpPr>
          <p:cNvPr id="102" name="Google Shape;102;p6"/>
          <p:cNvSpPr/>
          <p:nvPr/>
        </p:nvSpPr>
        <p:spPr>
          <a:xfrm>
            <a:off x="1662556" y="1637372"/>
            <a:ext cx="2073702" cy="5477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200" u="none" cap="none" strike="noStrike">
                <a:solidFill>
                  <a:srgbClr val="7FC354"/>
                </a:solidFill>
                <a:latin typeface="Arial"/>
                <a:ea typeface="Arial"/>
                <a:cs typeface="Arial"/>
                <a:sym typeface="Arial"/>
              </a:rPr>
              <a:t>A.</a:t>
            </a:r>
            <a:r>
              <a:rPr b="0" i="0" lang="en-US" sz="2200" u="none" cap="none" strike="noStrike">
                <a:solidFill>
                  <a:schemeClr val="dk1"/>
                </a:solidFill>
                <a:latin typeface="Arial"/>
                <a:ea typeface="Arial"/>
                <a:cs typeface="Arial"/>
                <a:sym typeface="Arial"/>
              </a:rPr>
              <a:t> Bảo tàng</a:t>
            </a:r>
            <a:endParaRPr b="0" i="0" sz="2200" u="none" cap="none" strike="noStrike">
              <a:solidFill>
                <a:schemeClr val="dk1"/>
              </a:solidFill>
              <a:latin typeface="Arial"/>
              <a:ea typeface="Arial"/>
              <a:cs typeface="Arial"/>
              <a:sym typeface="Arial"/>
            </a:endParaRPr>
          </a:p>
        </p:txBody>
      </p:sp>
      <p:sp>
        <p:nvSpPr>
          <p:cNvPr id="103" name="Google Shape;103;p6"/>
          <p:cNvSpPr/>
          <p:nvPr/>
        </p:nvSpPr>
        <p:spPr>
          <a:xfrm>
            <a:off x="1662556" y="2494798"/>
            <a:ext cx="4185264" cy="5477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200" u="none" cap="none" strike="noStrike">
                <a:solidFill>
                  <a:srgbClr val="7FC354"/>
                </a:solidFill>
                <a:latin typeface="Arial"/>
                <a:ea typeface="Arial"/>
                <a:cs typeface="Arial"/>
                <a:sym typeface="Arial"/>
              </a:rPr>
              <a:t>B. </a:t>
            </a:r>
            <a:r>
              <a:rPr b="0" i="0" lang="en-US" sz="2200" u="none" cap="none" strike="noStrike">
                <a:solidFill>
                  <a:schemeClr val="dk1"/>
                </a:solidFill>
                <a:latin typeface="Arial"/>
                <a:ea typeface="Arial"/>
                <a:cs typeface="Arial"/>
                <a:sym typeface="Arial"/>
              </a:rPr>
              <a:t>Bảo tàng Việt Nam.</a:t>
            </a:r>
            <a:endParaRPr b="0" i="0" sz="2200" u="none" cap="none" strike="noStrike">
              <a:solidFill>
                <a:schemeClr val="dk1"/>
              </a:solidFill>
              <a:latin typeface="Arial"/>
              <a:ea typeface="Arial"/>
              <a:cs typeface="Arial"/>
              <a:sym typeface="Arial"/>
            </a:endParaRPr>
          </a:p>
        </p:txBody>
      </p:sp>
      <p:sp>
        <p:nvSpPr>
          <p:cNvPr id="104" name="Google Shape;104;p6"/>
          <p:cNvSpPr/>
          <p:nvPr/>
        </p:nvSpPr>
        <p:spPr>
          <a:xfrm>
            <a:off x="6096000" y="2494798"/>
            <a:ext cx="4185264" cy="5477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200" u="none" cap="none" strike="noStrike">
                <a:solidFill>
                  <a:srgbClr val="7FC354"/>
                </a:solidFill>
                <a:latin typeface="Arial"/>
                <a:ea typeface="Arial"/>
                <a:cs typeface="Arial"/>
                <a:sym typeface="Arial"/>
              </a:rPr>
              <a:t>B. </a:t>
            </a:r>
            <a:r>
              <a:rPr b="0" i="0" lang="en-US" sz="2200" u="none" cap="none" strike="noStrike">
                <a:solidFill>
                  <a:schemeClr val="dk1"/>
                </a:solidFill>
                <a:latin typeface="Arial"/>
                <a:ea typeface="Arial"/>
                <a:cs typeface="Arial"/>
                <a:sym typeface="Arial"/>
              </a:rPr>
              <a:t>Các dân tộc ở Việt Nam.</a:t>
            </a:r>
            <a:endParaRPr b="0" i="0" sz="2200" u="none" cap="none" strike="noStrike">
              <a:solidFill>
                <a:schemeClr val="dk1"/>
              </a:solidFill>
              <a:latin typeface="Arial"/>
              <a:ea typeface="Arial"/>
              <a:cs typeface="Arial"/>
              <a:sym typeface="Arial"/>
            </a:endParaRPr>
          </a:p>
        </p:txBody>
      </p:sp>
      <p:sp>
        <p:nvSpPr>
          <p:cNvPr id="105" name="Google Shape;105;p6"/>
          <p:cNvSpPr/>
          <p:nvPr/>
        </p:nvSpPr>
        <p:spPr>
          <a:xfrm>
            <a:off x="6096012" y="1637078"/>
            <a:ext cx="443700" cy="4437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Quattrocento Sans"/>
              <a:ea typeface="Quattrocento Sans"/>
              <a:cs typeface="Quattrocento Sans"/>
              <a:sym typeface="Quattrocento Sans"/>
            </a:endParaRPr>
          </a:p>
        </p:txBody>
      </p:sp>
      <p:sp>
        <p:nvSpPr>
          <p:cNvPr id="106" name="Google Shape;106;p6"/>
          <p:cNvSpPr/>
          <p:nvPr/>
        </p:nvSpPr>
        <p:spPr>
          <a:xfrm>
            <a:off x="1485697" y="3195217"/>
            <a:ext cx="10010546" cy="5477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200" u="none" cap="none" strike="noStrike">
                <a:solidFill>
                  <a:schemeClr val="dk1"/>
                </a:solidFill>
                <a:latin typeface="Arial"/>
                <a:ea typeface="Arial"/>
                <a:cs typeface="Arial"/>
                <a:sym typeface="Arial"/>
              </a:rPr>
              <a:t>2. </a:t>
            </a:r>
            <a:r>
              <a:rPr b="0" i="0" lang="en-US" sz="2200" u="none" cap="none" strike="noStrike">
                <a:solidFill>
                  <a:schemeClr val="dk1"/>
                </a:solidFill>
                <a:latin typeface="Arial"/>
                <a:ea typeface="Arial"/>
                <a:cs typeface="Arial"/>
                <a:sym typeface="Arial"/>
              </a:rPr>
              <a:t>Sắp xếp các bước theo đúng thứ tự để tìm kiếm thông tin</a:t>
            </a:r>
            <a:r>
              <a:rPr b="1" i="0" lang="en-US" sz="2200" u="none" cap="none" strike="noStrike">
                <a:solidFill>
                  <a:schemeClr val="dk1"/>
                </a:solidFill>
                <a:latin typeface="Arial"/>
                <a:ea typeface="Arial"/>
                <a:cs typeface="Arial"/>
                <a:sym typeface="Arial"/>
              </a:rPr>
              <a:t>.</a:t>
            </a:r>
            <a:endParaRPr b="0" i="0" sz="2200" u="none" cap="none" strike="noStrike">
              <a:solidFill>
                <a:schemeClr val="dk1"/>
              </a:solidFill>
              <a:latin typeface="Arial"/>
              <a:ea typeface="Arial"/>
              <a:cs typeface="Arial"/>
              <a:sym typeface="Arial"/>
            </a:endParaRPr>
          </a:p>
        </p:txBody>
      </p:sp>
      <p:sp>
        <p:nvSpPr>
          <p:cNvPr id="107" name="Google Shape;107;p6"/>
          <p:cNvSpPr/>
          <p:nvPr/>
        </p:nvSpPr>
        <p:spPr>
          <a:xfrm>
            <a:off x="1658863" y="3742931"/>
            <a:ext cx="4610303" cy="5477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200" u="none" cap="none" strike="noStrike">
                <a:solidFill>
                  <a:schemeClr val="dk1"/>
                </a:solidFill>
                <a:latin typeface="Arial"/>
                <a:ea typeface="Arial"/>
                <a:cs typeface="Arial"/>
                <a:sym typeface="Arial"/>
              </a:rPr>
              <a:t>a) Truy cập vào máy tìm kiếm. </a:t>
            </a:r>
            <a:endParaRPr/>
          </a:p>
        </p:txBody>
      </p:sp>
      <p:sp>
        <p:nvSpPr>
          <p:cNvPr id="108" name="Google Shape;108;p6"/>
          <p:cNvSpPr/>
          <p:nvPr/>
        </p:nvSpPr>
        <p:spPr>
          <a:xfrm>
            <a:off x="1641779" y="4275526"/>
            <a:ext cx="4188957" cy="5477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200" u="none" cap="none" strike="noStrike">
                <a:solidFill>
                  <a:schemeClr val="dk1"/>
                </a:solidFill>
                <a:latin typeface="Arial"/>
                <a:ea typeface="Arial"/>
                <a:cs typeface="Arial"/>
                <a:sym typeface="Arial"/>
              </a:rPr>
              <a:t>b) Gõ từ khoá vào ô tìm kiếm.</a:t>
            </a:r>
            <a:endParaRPr/>
          </a:p>
        </p:txBody>
      </p:sp>
      <p:sp>
        <p:nvSpPr>
          <p:cNvPr id="109" name="Google Shape;109;p6"/>
          <p:cNvSpPr/>
          <p:nvPr/>
        </p:nvSpPr>
        <p:spPr>
          <a:xfrm>
            <a:off x="1658863" y="4770229"/>
            <a:ext cx="10010546" cy="5477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200" u="none" cap="none" strike="noStrike">
                <a:solidFill>
                  <a:schemeClr val="dk1"/>
                </a:solidFill>
                <a:latin typeface="Arial"/>
                <a:ea typeface="Arial"/>
                <a:cs typeface="Arial"/>
                <a:sym typeface="Arial"/>
              </a:rPr>
              <a:t>c) Xác định từ khoá.</a:t>
            </a:r>
            <a:endParaRPr/>
          </a:p>
        </p:txBody>
      </p:sp>
      <p:sp>
        <p:nvSpPr>
          <p:cNvPr id="110" name="Google Shape;110;p6"/>
          <p:cNvSpPr/>
          <p:nvPr/>
        </p:nvSpPr>
        <p:spPr>
          <a:xfrm>
            <a:off x="1641779" y="5355835"/>
            <a:ext cx="10010546" cy="5477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200" u="none" cap="none" strike="noStrike">
                <a:solidFill>
                  <a:schemeClr val="dk1"/>
                </a:solidFill>
                <a:latin typeface="Arial"/>
                <a:ea typeface="Arial"/>
                <a:cs typeface="Arial"/>
                <a:sym typeface="Arial"/>
              </a:rPr>
              <a:t>d) Nháy chuột vào một siêu liên kết để mở trang web xem thông tin chi tiết</a:t>
            </a:r>
            <a:endParaRPr/>
          </a:p>
        </p:txBody>
      </p:sp>
      <p:sp>
        <p:nvSpPr>
          <p:cNvPr id="111" name="Google Shape;111;p6"/>
          <p:cNvSpPr/>
          <p:nvPr/>
        </p:nvSpPr>
        <p:spPr>
          <a:xfrm>
            <a:off x="4846116" y="5928474"/>
            <a:ext cx="1969240" cy="5477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200">
                <a:solidFill>
                  <a:srgbClr val="999F00"/>
                </a:solidFill>
              </a:rPr>
              <a:t>c</a:t>
            </a:r>
            <a:r>
              <a:rPr b="0" i="0" lang="en-US" sz="2200" u="none" cap="none" strike="noStrike">
                <a:solidFill>
                  <a:srgbClr val="999F00"/>
                </a:solidFill>
                <a:latin typeface="Arial"/>
                <a:ea typeface="Arial"/>
                <a:cs typeface="Arial"/>
                <a:sym typeface="Arial"/>
              </a:rPr>
              <a:t> –</a:t>
            </a:r>
            <a:r>
              <a:rPr lang="en-US" sz="2200">
                <a:solidFill>
                  <a:srgbClr val="999F00"/>
                </a:solidFill>
              </a:rPr>
              <a:t>a</a:t>
            </a:r>
            <a:r>
              <a:rPr b="0" i="0" lang="en-US" sz="2200" u="none" cap="none" strike="noStrike">
                <a:solidFill>
                  <a:srgbClr val="999F00"/>
                </a:solidFill>
                <a:latin typeface="Arial"/>
                <a:ea typeface="Arial"/>
                <a:cs typeface="Arial"/>
                <a:sym typeface="Arial"/>
              </a:rPr>
              <a:t> – b – d </a:t>
            </a:r>
            <a:endParaRPr b="0" i="0" sz="2200" u="none" cap="none" strike="noStrike">
              <a:solidFill>
                <a:srgbClr val="999F00"/>
              </a:solidFill>
              <a:latin typeface="Arial"/>
              <a:ea typeface="Arial"/>
              <a:cs typeface="Arial"/>
              <a:sym typeface="Arial"/>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7"/>
          <p:cNvSpPr/>
          <p:nvPr/>
        </p:nvSpPr>
        <p:spPr>
          <a:xfrm>
            <a:off x="614526" y="292955"/>
            <a:ext cx="8211146" cy="68480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F03C69"/>
                </a:solidFill>
                <a:latin typeface="Arial"/>
                <a:ea typeface="Arial"/>
                <a:cs typeface="Arial"/>
                <a:sym typeface="Arial"/>
              </a:rPr>
              <a:t>2. THỰC HÀNH TÌM THÔNG TIN TRÊN INTERNET</a:t>
            </a:r>
            <a:endParaRPr b="1" i="0" sz="2800" u="none" cap="none" strike="noStrike">
              <a:solidFill>
                <a:srgbClr val="F03C69"/>
              </a:solidFill>
              <a:latin typeface="Quattrocento Sans"/>
              <a:ea typeface="Quattrocento Sans"/>
              <a:cs typeface="Quattrocento Sans"/>
              <a:sym typeface="Quattrocento Sans"/>
            </a:endParaRPr>
          </a:p>
        </p:txBody>
      </p:sp>
      <p:grpSp>
        <p:nvGrpSpPr>
          <p:cNvPr id="117" name="Google Shape;117;p7"/>
          <p:cNvGrpSpPr/>
          <p:nvPr/>
        </p:nvGrpSpPr>
        <p:grpSpPr>
          <a:xfrm>
            <a:off x="736025" y="1070980"/>
            <a:ext cx="10471256" cy="1055545"/>
            <a:chOff x="644111" y="1002361"/>
            <a:chExt cx="10471256" cy="1055545"/>
          </a:xfrm>
        </p:grpSpPr>
        <p:sp>
          <p:nvSpPr>
            <p:cNvPr id="118" name="Google Shape;118;p7"/>
            <p:cNvSpPr/>
            <p:nvPr/>
          </p:nvSpPr>
          <p:spPr>
            <a:xfrm>
              <a:off x="644111" y="1002361"/>
              <a:ext cx="10471256" cy="105554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200" u="none" cap="none" strike="noStrike">
                  <a:solidFill>
                    <a:srgbClr val="999F00"/>
                  </a:solidFill>
                  <a:latin typeface="Arial"/>
                  <a:ea typeface="Arial"/>
                  <a:cs typeface="Arial"/>
                  <a:sym typeface="Arial"/>
                </a:rPr>
                <a:t>Nhiệm vụ : </a:t>
              </a:r>
              <a:r>
                <a:rPr b="0" i="0" lang="en-US" sz="2200" u="none" cap="none" strike="noStrike">
                  <a:solidFill>
                    <a:schemeClr val="dk1"/>
                  </a:solidFill>
                  <a:latin typeface="Arial"/>
                  <a:ea typeface="Arial"/>
                  <a:cs typeface="Arial"/>
                  <a:sym typeface="Arial"/>
                </a:rPr>
                <a:t>Sử dụng máy tìm kiếm để tìm kiếm các thông tin về Hồ Gươm. </a:t>
              </a:r>
              <a:endParaRPr b="0" i="0" sz="22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None/>
              </a:pPr>
              <a:r>
                <a:rPr b="0" i="0" lang="en-US" sz="2200" u="none" cap="none" strike="noStrike">
                  <a:solidFill>
                    <a:srgbClr val="999F00"/>
                  </a:solidFill>
                  <a:latin typeface="Arial"/>
                  <a:ea typeface="Arial"/>
                  <a:cs typeface="Arial"/>
                  <a:sym typeface="Arial"/>
                </a:rPr>
                <a:t>Hướng dẫn: </a:t>
              </a:r>
              <a:r>
                <a:rPr b="0" i="0" lang="en-US" sz="2200" u="none" cap="none" strike="noStrike">
                  <a:solidFill>
                    <a:schemeClr val="dk1"/>
                  </a:solidFill>
                  <a:latin typeface="Arial"/>
                  <a:ea typeface="Arial"/>
                  <a:cs typeface="Arial"/>
                  <a:sym typeface="Arial"/>
                </a:rPr>
                <a:t>(</a:t>
              </a:r>
              <a:r>
                <a:rPr b="0" i="1" lang="en-US" sz="2200" u="none" cap="none" strike="noStrike">
                  <a:solidFill>
                    <a:schemeClr val="dk1"/>
                  </a:solidFill>
                  <a:latin typeface="Arial"/>
                  <a:ea typeface="Arial"/>
                  <a:cs typeface="Arial"/>
                  <a:sym typeface="Arial"/>
                </a:rPr>
                <a:t>Những hướng dẫn sau đây sử dụng máy tìm kiếm Google để minh hoạ</a:t>
              </a:r>
              <a:r>
                <a:rPr b="0" i="0" lang="en-US" sz="2200" u="none" cap="none" strike="noStrike">
                  <a:solidFill>
                    <a:schemeClr val="dk1"/>
                  </a:solidFill>
                  <a:latin typeface="Arial"/>
                  <a:ea typeface="Arial"/>
                  <a:cs typeface="Arial"/>
                  <a:sym typeface="Arial"/>
                </a:rPr>
                <a:t>) </a:t>
              </a:r>
              <a:endParaRPr/>
            </a:p>
          </p:txBody>
        </p:sp>
        <p:sp>
          <p:nvSpPr>
            <p:cNvPr id="119" name="Google Shape;119;p7"/>
            <p:cNvSpPr/>
            <p:nvPr/>
          </p:nvSpPr>
          <p:spPr>
            <a:xfrm>
              <a:off x="2792351" y="1002361"/>
              <a:ext cx="363894" cy="67185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sp>
        <p:nvSpPr>
          <p:cNvPr id="120" name="Google Shape;120;p7"/>
          <p:cNvSpPr/>
          <p:nvPr/>
        </p:nvSpPr>
        <p:spPr>
          <a:xfrm>
            <a:off x="736025" y="2044515"/>
            <a:ext cx="7791314" cy="54771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200" u="none" cap="none" strike="noStrike">
                <a:solidFill>
                  <a:srgbClr val="999F00"/>
                </a:solidFill>
                <a:latin typeface="Arial"/>
                <a:ea typeface="Arial"/>
                <a:cs typeface="Arial"/>
                <a:sym typeface="Arial"/>
              </a:rPr>
              <a:t>Bước 1: </a:t>
            </a:r>
            <a:r>
              <a:rPr b="0" i="0" lang="en-US" sz="2200" u="none" cap="none" strike="noStrike">
                <a:solidFill>
                  <a:schemeClr val="dk1"/>
                </a:solidFill>
                <a:latin typeface="Arial"/>
                <a:ea typeface="Arial"/>
                <a:cs typeface="Arial"/>
                <a:sym typeface="Arial"/>
              </a:rPr>
              <a:t>Xác định từ khoá là </a:t>
            </a:r>
            <a:r>
              <a:rPr b="0" i="0" lang="en-US" sz="2200" u="none" cap="none" strike="noStrike">
                <a:solidFill>
                  <a:srgbClr val="999F00"/>
                </a:solidFill>
                <a:latin typeface="Arial"/>
                <a:ea typeface="Arial"/>
                <a:cs typeface="Arial"/>
                <a:sym typeface="Arial"/>
              </a:rPr>
              <a:t>Hồ Gươm</a:t>
            </a:r>
            <a:r>
              <a:rPr b="0" i="0" lang="en-US" sz="2200" u="none" cap="none" strike="noStrike">
                <a:solidFill>
                  <a:schemeClr val="dk1"/>
                </a:solidFill>
                <a:latin typeface="Arial"/>
                <a:ea typeface="Arial"/>
                <a:cs typeface="Arial"/>
                <a:sym typeface="Arial"/>
              </a:rPr>
              <a:t>.</a:t>
            </a:r>
            <a:endParaRPr/>
          </a:p>
        </p:txBody>
      </p:sp>
      <p:sp>
        <p:nvSpPr>
          <p:cNvPr id="121" name="Google Shape;121;p7"/>
          <p:cNvSpPr/>
          <p:nvPr/>
        </p:nvSpPr>
        <p:spPr>
          <a:xfrm>
            <a:off x="736025" y="2552346"/>
            <a:ext cx="8658698" cy="54771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200" u="none" cap="none" strike="noStrike">
                <a:solidFill>
                  <a:srgbClr val="999F00"/>
                </a:solidFill>
                <a:latin typeface="Arial"/>
                <a:ea typeface="Arial"/>
                <a:cs typeface="Arial"/>
                <a:sym typeface="Arial"/>
              </a:rPr>
              <a:t>Bước 2: </a:t>
            </a:r>
            <a:r>
              <a:rPr b="0" i="0" lang="en-US" sz="2200" u="none" cap="none" strike="noStrike">
                <a:solidFill>
                  <a:schemeClr val="dk1"/>
                </a:solidFill>
                <a:latin typeface="Arial"/>
                <a:ea typeface="Arial"/>
                <a:cs typeface="Arial"/>
                <a:sym typeface="Arial"/>
              </a:rPr>
              <a:t>Mở trình duyệt web và gõ địa chỉ máy tìm kiếm vào thanh địa chỉ:</a:t>
            </a:r>
            <a:endParaRPr/>
          </a:p>
        </p:txBody>
      </p:sp>
      <p:pic>
        <p:nvPicPr>
          <p:cNvPr descr="Graphical user interface, text, application, chat or text message&#10;&#10;Description automatically generated" id="122" name="Google Shape;122;p7"/>
          <p:cNvPicPr preferRelativeResize="0"/>
          <p:nvPr/>
        </p:nvPicPr>
        <p:blipFill rotWithShape="1">
          <a:blip r:embed="rId3">
            <a:alphaModFix/>
          </a:blip>
          <a:srcRect b="0" l="0" r="0" t="0"/>
          <a:stretch/>
        </p:blipFill>
        <p:spPr>
          <a:xfrm>
            <a:off x="1746240" y="3100060"/>
            <a:ext cx="8450826" cy="3543795"/>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Effect filter="fade" transition="in">
                                      <p:cBhvr>
                                        <p:cTn dur="500"/>
                                        <p:tgtEl>
                                          <p:spTgt spid="1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8"/>
          <p:cNvSpPr/>
          <p:nvPr/>
        </p:nvSpPr>
        <p:spPr>
          <a:xfrm>
            <a:off x="739709" y="516881"/>
            <a:ext cx="3729052" cy="257903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200" u="none" cap="none" strike="noStrike">
                <a:solidFill>
                  <a:srgbClr val="999F00"/>
                </a:solidFill>
                <a:latin typeface="Arial"/>
                <a:ea typeface="Arial"/>
                <a:cs typeface="Arial"/>
                <a:sym typeface="Arial"/>
              </a:rPr>
              <a:t>Bước 4: </a:t>
            </a:r>
            <a:r>
              <a:rPr b="0" i="0" lang="en-US" sz="2200" u="none" cap="none" strike="noStrike">
                <a:solidFill>
                  <a:schemeClr val="dk1"/>
                </a:solidFill>
                <a:latin typeface="Arial"/>
                <a:ea typeface="Arial"/>
                <a:cs typeface="Arial"/>
                <a:sym typeface="Arial"/>
              </a:rPr>
              <a:t>Kết quả tìm kiếm là danh sách  các  trang web  có  chứa  từ khoá  tìm  kiếm. Em hãy quan sát trang  thông  tin kết quả.</a:t>
            </a:r>
            <a:endParaRPr b="0" i="0" sz="2200" u="none" cap="none" strike="noStrike">
              <a:solidFill>
                <a:schemeClr val="dk1"/>
              </a:solidFill>
              <a:latin typeface="Arial"/>
              <a:ea typeface="Arial"/>
              <a:cs typeface="Arial"/>
              <a:sym typeface="Arial"/>
            </a:endParaRPr>
          </a:p>
        </p:txBody>
      </p:sp>
      <p:sp>
        <p:nvSpPr>
          <p:cNvPr id="128" name="Google Shape;128;p8"/>
          <p:cNvSpPr/>
          <p:nvPr/>
        </p:nvSpPr>
        <p:spPr>
          <a:xfrm>
            <a:off x="739709" y="3762081"/>
            <a:ext cx="3291907" cy="207120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200" u="none" cap="none" strike="noStrike">
                <a:solidFill>
                  <a:srgbClr val="999F00"/>
                </a:solidFill>
                <a:latin typeface="Arial"/>
                <a:ea typeface="Arial"/>
                <a:cs typeface="Arial"/>
                <a:sym typeface="Arial"/>
              </a:rPr>
              <a:t>Bước 5: </a:t>
            </a:r>
            <a:r>
              <a:rPr b="0" i="0" lang="en-US" sz="2200" u="none" cap="none" strike="noStrike">
                <a:solidFill>
                  <a:schemeClr val="dk1"/>
                </a:solidFill>
                <a:latin typeface="Arial"/>
                <a:ea typeface="Arial"/>
                <a:cs typeface="Arial"/>
                <a:sym typeface="Arial"/>
              </a:rPr>
              <a:t>Nháy chuột vào một siêu liên kết để mở trang web  và xem thông tin chi tiết về </a:t>
            </a:r>
            <a:r>
              <a:rPr b="0" i="0" lang="en-US" sz="2200" u="none" cap="none" strike="noStrike">
                <a:solidFill>
                  <a:srgbClr val="999F00"/>
                </a:solidFill>
                <a:latin typeface="Arial"/>
                <a:ea typeface="Arial"/>
                <a:cs typeface="Arial"/>
                <a:sym typeface="Arial"/>
              </a:rPr>
              <a:t>Hồ Gươm</a:t>
            </a:r>
            <a:r>
              <a:rPr b="0" i="0" lang="en-US" sz="2200" u="none" cap="none" strike="noStrike">
                <a:solidFill>
                  <a:schemeClr val="dk1"/>
                </a:solidFill>
                <a:latin typeface="Arial"/>
                <a:ea typeface="Arial"/>
                <a:cs typeface="Arial"/>
                <a:sym typeface="Arial"/>
              </a:rPr>
              <a:t>. </a:t>
            </a:r>
            <a:endParaRPr b="0" i="0" sz="2200" u="none" cap="none" strike="noStrike">
              <a:solidFill>
                <a:schemeClr val="dk1"/>
              </a:solidFill>
              <a:latin typeface="Arial"/>
              <a:ea typeface="Arial"/>
              <a:cs typeface="Arial"/>
              <a:sym typeface="Arial"/>
            </a:endParaRPr>
          </a:p>
        </p:txBody>
      </p:sp>
      <p:pic>
        <p:nvPicPr>
          <p:cNvPr descr="Graphical user interface, text, application, email&#10;&#10;Description automatically generated" id="129" name="Google Shape;129;p8"/>
          <p:cNvPicPr preferRelativeResize="0"/>
          <p:nvPr/>
        </p:nvPicPr>
        <p:blipFill rotWithShape="1">
          <a:blip r:embed="rId3">
            <a:alphaModFix/>
          </a:blip>
          <a:srcRect b="0" l="0" r="0" t="0"/>
          <a:stretch/>
        </p:blipFill>
        <p:spPr>
          <a:xfrm>
            <a:off x="4881716" y="590495"/>
            <a:ext cx="5368413" cy="2505425"/>
          </a:xfrm>
          <a:prstGeom prst="rect">
            <a:avLst/>
          </a:prstGeom>
          <a:noFill/>
          <a:ln>
            <a:noFill/>
          </a:ln>
        </p:spPr>
      </p:pic>
      <p:pic>
        <p:nvPicPr>
          <p:cNvPr descr="A picture containing graphical user interface&#10;&#10;Description automatically generated" id="130" name="Google Shape;130;p8"/>
          <p:cNvPicPr preferRelativeResize="0"/>
          <p:nvPr/>
        </p:nvPicPr>
        <p:blipFill rotWithShape="1">
          <a:blip r:embed="rId4">
            <a:alphaModFix/>
          </a:blip>
          <a:srcRect b="0" l="0" r="0" t="0"/>
          <a:stretch/>
        </p:blipFill>
        <p:spPr>
          <a:xfrm>
            <a:off x="5191432" y="3269453"/>
            <a:ext cx="5058697" cy="3249334"/>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par>
                                <p:cTn fill="hold" nodeType="with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par>
                                <p:cTn fill="hold" nodeType="with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grpSp>
        <p:nvGrpSpPr>
          <p:cNvPr id="135" name="Google Shape;135;p9"/>
          <p:cNvGrpSpPr/>
          <p:nvPr/>
        </p:nvGrpSpPr>
        <p:grpSpPr>
          <a:xfrm>
            <a:off x="371924" y="467376"/>
            <a:ext cx="3761537" cy="1014929"/>
            <a:chOff x="371924" y="467376"/>
            <a:chExt cx="3761537" cy="1014929"/>
          </a:xfrm>
        </p:grpSpPr>
        <p:pic>
          <p:nvPicPr>
            <p:cNvPr id="136" name="Google Shape;136;p9"/>
            <p:cNvPicPr preferRelativeResize="0"/>
            <p:nvPr/>
          </p:nvPicPr>
          <p:blipFill rotWithShape="1">
            <a:blip r:embed="rId3">
              <a:alphaModFix/>
            </a:blip>
            <a:srcRect b="0" l="0" r="0" t="0"/>
            <a:stretch/>
          </p:blipFill>
          <p:spPr>
            <a:xfrm>
              <a:off x="371924" y="467376"/>
              <a:ext cx="1280271" cy="1014929"/>
            </a:xfrm>
            <a:prstGeom prst="rect">
              <a:avLst/>
            </a:prstGeom>
            <a:noFill/>
            <a:ln>
              <a:noFill/>
            </a:ln>
          </p:spPr>
        </p:pic>
        <p:sp>
          <p:nvSpPr>
            <p:cNvPr id="137" name="Google Shape;137;p9"/>
            <p:cNvSpPr/>
            <p:nvPr/>
          </p:nvSpPr>
          <p:spPr>
            <a:xfrm>
              <a:off x="1752860" y="653374"/>
              <a:ext cx="2380601" cy="64293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0998D7"/>
                  </a:solidFill>
                  <a:latin typeface="Arial"/>
                  <a:ea typeface="Arial"/>
                  <a:cs typeface="Arial"/>
                  <a:sym typeface="Arial"/>
                </a:rPr>
                <a:t>LUYỆN TẬP</a:t>
              </a:r>
              <a:endParaRPr b="1" i="0" sz="2800" u="none" cap="none" strike="noStrike">
                <a:solidFill>
                  <a:srgbClr val="0998D7"/>
                </a:solidFill>
                <a:latin typeface="Arial"/>
                <a:ea typeface="Arial"/>
                <a:cs typeface="Arial"/>
                <a:sym typeface="Arial"/>
              </a:endParaRPr>
            </a:p>
          </p:txBody>
        </p:sp>
      </p:grpSp>
      <p:sp>
        <p:nvSpPr>
          <p:cNvPr id="138" name="Google Shape;138;p9"/>
          <p:cNvSpPr/>
          <p:nvPr/>
        </p:nvSpPr>
        <p:spPr>
          <a:xfrm>
            <a:off x="1652195" y="1235098"/>
            <a:ext cx="9751340" cy="9679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1. </a:t>
            </a:r>
            <a:r>
              <a:rPr b="0" i="0" lang="en-US" sz="2000" u="none" cap="none" strike="noStrike">
                <a:solidFill>
                  <a:schemeClr val="dk1"/>
                </a:solidFill>
                <a:latin typeface="Arial"/>
                <a:ea typeface="Arial"/>
                <a:cs typeface="Arial"/>
                <a:sym typeface="Arial"/>
              </a:rPr>
              <a:t>Các bạn chọn từ khoá cho chủ đề về vai trò của không khí đối với con người. Mỗi bạn lựa chọn từ khoá tìm kiếm khác nhau, theo em bạn nào sau đây chọn từ khoá phù hợp nhất?</a:t>
            </a:r>
            <a:endParaRPr/>
          </a:p>
        </p:txBody>
      </p:sp>
      <p:sp>
        <p:nvSpPr>
          <p:cNvPr id="139" name="Google Shape;139;p9"/>
          <p:cNvSpPr/>
          <p:nvPr/>
        </p:nvSpPr>
        <p:spPr>
          <a:xfrm>
            <a:off x="2034756" y="2082218"/>
            <a:ext cx="8505049" cy="50629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000" u="none" cap="none" strike="noStrike">
                <a:solidFill>
                  <a:srgbClr val="7FC354"/>
                </a:solidFill>
                <a:latin typeface="Arial"/>
                <a:ea typeface="Arial"/>
                <a:cs typeface="Arial"/>
                <a:sym typeface="Arial"/>
              </a:rPr>
              <a:t>A.</a:t>
            </a:r>
            <a:r>
              <a:rPr b="0" i="0" lang="en-US" sz="2000" u="none" cap="none" strike="noStrike">
                <a:solidFill>
                  <a:schemeClr val="dk1"/>
                </a:solidFill>
                <a:latin typeface="Arial"/>
                <a:ea typeface="Arial"/>
                <a:cs typeface="Arial"/>
                <a:sym typeface="Arial"/>
              </a:rPr>
              <a:t> Khoa: Không khí</a:t>
            </a:r>
            <a:endParaRPr b="0" i="0" sz="2000" u="none" cap="none" strike="noStrike">
              <a:solidFill>
                <a:schemeClr val="dk1"/>
              </a:solidFill>
              <a:latin typeface="Arial"/>
              <a:ea typeface="Arial"/>
              <a:cs typeface="Arial"/>
              <a:sym typeface="Arial"/>
            </a:endParaRPr>
          </a:p>
        </p:txBody>
      </p:sp>
      <p:sp>
        <p:nvSpPr>
          <p:cNvPr id="140" name="Google Shape;140;p9"/>
          <p:cNvSpPr/>
          <p:nvPr/>
        </p:nvSpPr>
        <p:spPr>
          <a:xfrm>
            <a:off x="2029833" y="2486887"/>
            <a:ext cx="7310526" cy="50629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000" u="none" cap="none" strike="noStrike">
                <a:solidFill>
                  <a:srgbClr val="7FC354"/>
                </a:solidFill>
                <a:latin typeface="Arial"/>
                <a:ea typeface="Arial"/>
                <a:cs typeface="Arial"/>
                <a:sym typeface="Arial"/>
              </a:rPr>
              <a:t>B. </a:t>
            </a:r>
            <a:r>
              <a:rPr b="0" i="0" lang="en-US" sz="2000" u="none" cap="none" strike="noStrike">
                <a:solidFill>
                  <a:schemeClr val="dk1"/>
                </a:solidFill>
                <a:latin typeface="Arial"/>
                <a:ea typeface="Arial"/>
                <a:cs typeface="Arial"/>
                <a:sym typeface="Arial"/>
              </a:rPr>
              <a:t>An: Không khí và con người.</a:t>
            </a:r>
            <a:endParaRPr/>
          </a:p>
        </p:txBody>
      </p:sp>
      <p:sp>
        <p:nvSpPr>
          <p:cNvPr id="141" name="Google Shape;141;p9"/>
          <p:cNvSpPr/>
          <p:nvPr/>
        </p:nvSpPr>
        <p:spPr>
          <a:xfrm>
            <a:off x="1596100" y="3983979"/>
            <a:ext cx="9863530" cy="9679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2. </a:t>
            </a:r>
            <a:r>
              <a:rPr b="0" i="0" lang="en-US" sz="2000" u="none" cap="none" strike="noStrike">
                <a:solidFill>
                  <a:schemeClr val="dk1"/>
                </a:solidFill>
                <a:latin typeface="Arial"/>
                <a:ea typeface="Arial"/>
                <a:cs typeface="Arial"/>
                <a:sym typeface="Arial"/>
              </a:rPr>
              <a:t>Thực hành tìm kiếm thông tin theo chủ đề tìm hiểu về Văn Miếu - Quốc Tử Giám theo các yêu cầu sau:</a:t>
            </a:r>
            <a:endParaRPr/>
          </a:p>
        </p:txBody>
      </p:sp>
      <p:sp>
        <p:nvSpPr>
          <p:cNvPr id="142" name="Google Shape;142;p9"/>
          <p:cNvSpPr/>
          <p:nvPr/>
        </p:nvSpPr>
        <p:spPr>
          <a:xfrm>
            <a:off x="2029833" y="2891555"/>
            <a:ext cx="9619242" cy="50629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000" u="none" cap="none" strike="noStrike">
                <a:solidFill>
                  <a:srgbClr val="7FC354"/>
                </a:solidFill>
                <a:latin typeface="Arial"/>
                <a:ea typeface="Arial"/>
                <a:cs typeface="Arial"/>
                <a:sym typeface="Arial"/>
              </a:rPr>
              <a:t>C. </a:t>
            </a:r>
            <a:r>
              <a:rPr b="0" i="0" lang="en-US" sz="2000" u="none" cap="none" strike="noStrike">
                <a:solidFill>
                  <a:schemeClr val="dk1"/>
                </a:solidFill>
                <a:latin typeface="Arial"/>
                <a:ea typeface="Arial"/>
                <a:cs typeface="Arial"/>
                <a:sym typeface="Arial"/>
              </a:rPr>
              <a:t>Minh: Vai trò của không khí đối với con người.</a:t>
            </a:r>
            <a:endParaRPr/>
          </a:p>
        </p:txBody>
      </p:sp>
      <p:sp>
        <p:nvSpPr>
          <p:cNvPr id="143" name="Google Shape;143;p9"/>
          <p:cNvSpPr/>
          <p:nvPr/>
        </p:nvSpPr>
        <p:spPr>
          <a:xfrm>
            <a:off x="2019026" y="4922631"/>
            <a:ext cx="2523118" cy="50629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1) Xác định từ khoá.</a:t>
            </a:r>
            <a:endParaRPr b="0" i="0" sz="2000" u="none" cap="none" strike="noStrike">
              <a:solidFill>
                <a:schemeClr val="dk1"/>
              </a:solidFill>
              <a:latin typeface="Arial"/>
              <a:ea typeface="Arial"/>
              <a:cs typeface="Arial"/>
              <a:sym typeface="Arial"/>
            </a:endParaRPr>
          </a:p>
        </p:txBody>
      </p:sp>
      <p:sp>
        <p:nvSpPr>
          <p:cNvPr id="144" name="Google Shape;144;p9"/>
          <p:cNvSpPr/>
          <p:nvPr/>
        </p:nvSpPr>
        <p:spPr>
          <a:xfrm>
            <a:off x="2019025" y="5908927"/>
            <a:ext cx="5266677" cy="50629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3) Nhận xét về kết quả nhận được.</a:t>
            </a:r>
            <a:endParaRPr/>
          </a:p>
        </p:txBody>
      </p:sp>
      <p:sp>
        <p:nvSpPr>
          <p:cNvPr id="145" name="Google Shape;145;p9"/>
          <p:cNvSpPr/>
          <p:nvPr/>
        </p:nvSpPr>
        <p:spPr>
          <a:xfrm>
            <a:off x="2019026" y="5415779"/>
            <a:ext cx="6195826" cy="50629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2) Truy cập vào máy tìm kiếm và tìm kiếm thông tin.</a:t>
            </a:r>
            <a:endParaRPr b="0" i="0" sz="2000" u="none" cap="none" strike="noStrike">
              <a:solidFill>
                <a:schemeClr val="dk1"/>
              </a:solidFill>
              <a:latin typeface="Arial"/>
              <a:ea typeface="Arial"/>
              <a:cs typeface="Arial"/>
              <a:sym typeface="Arial"/>
            </a:endParaRPr>
          </a:p>
        </p:txBody>
      </p:sp>
      <p:sp>
        <p:nvSpPr>
          <p:cNvPr id="146" name="Google Shape;146;p9"/>
          <p:cNvSpPr/>
          <p:nvPr/>
        </p:nvSpPr>
        <p:spPr>
          <a:xfrm>
            <a:off x="2019026" y="2985392"/>
            <a:ext cx="443608" cy="44360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Quattrocento Sans"/>
              <a:ea typeface="Quattrocento Sans"/>
              <a:cs typeface="Quattrocento Sans"/>
              <a:sym typeface="Quattrocento Sans"/>
            </a:endParaRPr>
          </a:p>
        </p:txBody>
      </p:sp>
      <p:sp>
        <p:nvSpPr>
          <p:cNvPr id="147" name="Google Shape;147;p9"/>
          <p:cNvSpPr/>
          <p:nvPr/>
        </p:nvSpPr>
        <p:spPr>
          <a:xfrm>
            <a:off x="2029833" y="3345378"/>
            <a:ext cx="9619242" cy="50629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000" u="none" cap="none" strike="noStrike">
                <a:solidFill>
                  <a:srgbClr val="7FC354"/>
                </a:solidFill>
                <a:latin typeface="Arial"/>
                <a:ea typeface="Arial"/>
                <a:cs typeface="Arial"/>
                <a:sym typeface="Arial"/>
              </a:rPr>
              <a:t>D. </a:t>
            </a:r>
            <a:r>
              <a:rPr b="0" i="0" lang="en-US" sz="2000" u="none" cap="none" strike="noStrike">
                <a:solidFill>
                  <a:schemeClr val="dk1"/>
                </a:solidFill>
                <a:latin typeface="Arial"/>
                <a:ea typeface="Arial"/>
                <a:cs typeface="Arial"/>
                <a:sym typeface="Arial"/>
              </a:rPr>
              <a:t>Hoa: Con người cần không khí không?</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Effect filter="fade" transition="in">
                                      <p:cBhvr>
                                        <p:cTn dur="1000"/>
                                        <p:tgtEl>
                                          <p:spTgt spid="14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1000"/>
                                        <p:tgtEl>
                                          <p:spTgt spid="1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2021-11-14T08:33:55Z</dcterms:created>
  <dc:creator>Uyen Uyen</dc:creator>
</cp:coreProperties>
</file>