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10"/>
  </p:notesMasterIdLst>
  <p:sldIdLst>
    <p:sldId id="2960" r:id="rId2"/>
    <p:sldId id="3154" r:id="rId3"/>
    <p:sldId id="3159" r:id="rId4"/>
    <p:sldId id="3160" r:id="rId5"/>
    <p:sldId id="3161" r:id="rId6"/>
    <p:sldId id="3157" r:id="rId7"/>
    <p:sldId id="3158" r:id="rId8"/>
    <p:sldId id="280"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98D7"/>
    <a:srgbClr val="FF3399"/>
    <a:srgbClr val="FFFFFF"/>
    <a:srgbClr val="0000FF"/>
    <a:srgbClr val="3DC3EC"/>
    <a:srgbClr val="F3E8CC"/>
    <a:srgbClr val="F03C69"/>
    <a:srgbClr val="000099"/>
    <a:srgbClr val="FDF2D1"/>
    <a:srgbClr val="C7EA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91" autoAdjust="0"/>
    <p:restoredTop sz="94660"/>
  </p:normalViewPr>
  <p:slideViewPr>
    <p:cSldViewPr snapToGrid="0">
      <p:cViewPr varScale="1">
        <p:scale>
          <a:sx n="76" d="100"/>
          <a:sy n="76" d="100"/>
        </p:scale>
        <p:origin x="72" y="21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t>01/03/2023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t>‹#›</a:t>
            </a:fld>
            <a:endParaRPr lang="en-GB"/>
          </a:p>
        </p:txBody>
      </p:sp>
    </p:spTree>
    <p:extLst>
      <p:ext uri="{BB962C8B-B14F-4D97-AF65-F5344CB8AC3E}">
        <p14:creationId xmlns:p14="http://schemas.microsoft.com/office/powerpoint/2010/main" val="1920977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161988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10711749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558269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173954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
        <p:nvSpPr>
          <p:cNvPr id="2" name="Rectangle: Diagonal Corners Rounded 1">
            <a:extLst>
              <a:ext uri="{FF2B5EF4-FFF2-40B4-BE49-F238E27FC236}">
                <a16:creationId xmlns:a16="http://schemas.microsoft.com/office/drawing/2014/main" id="{685EC51D-0A5F-4380-9F93-B48BC9E2F629}"/>
              </a:ext>
            </a:extLst>
          </p:cNvPr>
          <p:cNvSpPr/>
          <p:nvPr userDrawn="1"/>
        </p:nvSpPr>
        <p:spPr>
          <a:xfrm>
            <a:off x="236375" y="228600"/>
            <a:ext cx="11719249" cy="6400800"/>
          </a:xfrm>
          <a:prstGeom prst="round2DiagRect">
            <a:avLst>
              <a:gd name="adj1" fmla="val 4762"/>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icture containing dark, night sky&#10;&#10;Description automatically generated">
            <a:extLst>
              <a:ext uri="{FF2B5EF4-FFF2-40B4-BE49-F238E27FC236}">
                <a16:creationId xmlns:a16="http://schemas.microsoft.com/office/drawing/2014/main" id="{70160F2C-B686-4A9B-832C-175219CDC3F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37057" y="837957"/>
            <a:ext cx="6717885" cy="5182085"/>
          </a:xfrm>
          <a:prstGeom prst="rect">
            <a:avLst/>
          </a:prstGeom>
        </p:spPr>
      </p:pic>
      <p:pic>
        <p:nvPicPr>
          <p:cNvPr id="6" name="Picture 5">
            <a:extLst>
              <a:ext uri="{FF2B5EF4-FFF2-40B4-BE49-F238E27FC236}">
                <a16:creationId xmlns:a16="http://schemas.microsoft.com/office/drawing/2014/main" id="{F7871A6D-B90D-4E45-8242-C46C1A099005}"/>
              </a:ext>
            </a:extLst>
          </p:cNvPr>
          <p:cNvPicPr>
            <a:picLocks noChangeAspect="1"/>
          </p:cNvPicPr>
          <p:nvPr userDrawn="1"/>
        </p:nvPicPr>
        <p:blipFill>
          <a:blip r:embed="rId3"/>
          <a:stretch>
            <a:fillRect/>
          </a:stretch>
        </p:blipFill>
        <p:spPr>
          <a:xfrm>
            <a:off x="11318710" y="280391"/>
            <a:ext cx="589731" cy="520622"/>
          </a:xfrm>
          <a:prstGeom prst="rect">
            <a:avLst/>
          </a:prstGeom>
        </p:spPr>
      </p:pic>
    </p:spTree>
    <p:extLst>
      <p:ext uri="{BB962C8B-B14F-4D97-AF65-F5344CB8AC3E}">
        <p14:creationId xmlns:p14="http://schemas.microsoft.com/office/powerpoint/2010/main" val="36441946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1398956"/>
      </p:ext>
    </p:extLst>
  </p:cSld>
  <p:clrMap bg1="lt1" tx1="dk1" bg2="lt2" tx2="dk2" accent1="accent1" accent2="accent2" accent3="accent3" accent4="accent4" accent5="accent5" accent6="accent6" hlink="hlink" folHlink="folHlink"/>
  <p:sldLayoutIdLst>
    <p:sldLayoutId id="2147483690" r:id="rId1"/>
    <p:sldLayoutId id="2147483753" r:id="rId2"/>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notesSlide" Target="../notesSlides/notesSlide1.xml"/><Relationship Id="rId7" Type="http://schemas.openxmlformats.org/officeDocument/2006/relationships/image" Target="../media/image6.png"/><Relationship Id="rId2" Type="http://schemas.openxmlformats.org/officeDocument/2006/relationships/slideLayout" Target="../slideLayouts/slideLayout1.xml"/><Relationship Id="rId1" Type="http://schemas.openxmlformats.org/officeDocument/2006/relationships/tags" Target="../tags/tag1.xml"/><Relationship Id="rId6" Type="http://schemas.microsoft.com/office/2007/relationships/hdphoto" Target="../media/hdphoto1.wdp"/><Relationship Id="rId5" Type="http://schemas.openxmlformats.org/officeDocument/2006/relationships/image" Target="../media/image5.png"/><Relationship Id="rId10" Type="http://schemas.openxmlformats.org/officeDocument/2006/relationships/image" Target="../media/image8.svg"/><Relationship Id="rId4" Type="http://schemas.openxmlformats.org/officeDocument/2006/relationships/image" Target="../media/image4.pn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1.png"/><Relationship Id="rId5" Type="http://schemas.microsoft.com/office/2007/relationships/hdphoto" Target="../media/hdphoto2.wdp"/><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6" name="图片 3">
            <a:extLst>
              <a:ext uri="{FF2B5EF4-FFF2-40B4-BE49-F238E27FC236}">
                <a16:creationId xmlns:a16="http://schemas.microsoft.com/office/drawing/2014/main" id="{0AE030E9-A166-45CC-B296-E2C0C2E9EB6D}"/>
              </a:ext>
            </a:extLst>
          </p:cNvPr>
          <p:cNvPicPr>
            <a:picLocks noChangeAspect="1"/>
          </p:cNvPicPr>
          <p:nvPr/>
        </p:nvPicPr>
        <p:blipFill>
          <a:blip r:embed="rId5" cstate="print">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val="0"/>
              </a:ext>
            </a:extLst>
          </a:blip>
          <a:stretch>
            <a:fillRect/>
          </a:stretch>
        </p:blipFill>
        <p:spPr>
          <a:xfrm>
            <a:off x="-233187" y="3938047"/>
            <a:ext cx="12658374" cy="2919953"/>
          </a:xfrm>
          <a:prstGeom prst="rect">
            <a:avLst/>
          </a:prstGeom>
        </p:spPr>
      </p:pic>
      <p:pic>
        <p:nvPicPr>
          <p:cNvPr id="7" name="图片 16">
            <a:extLst>
              <a:ext uri="{FF2B5EF4-FFF2-40B4-BE49-F238E27FC236}">
                <a16:creationId xmlns:a16="http://schemas.microsoft.com/office/drawing/2014/main" id="{518D1F5A-E2AF-49C3-B33D-F69466F1128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302602" y="702977"/>
            <a:ext cx="1664763" cy="1512215"/>
          </a:xfrm>
          <a:prstGeom prst="rect">
            <a:avLst/>
          </a:prstGeom>
        </p:spPr>
      </p:pic>
      <p:pic>
        <p:nvPicPr>
          <p:cNvPr id="8" name="Picture 7">
            <a:extLst>
              <a:ext uri="{FF2B5EF4-FFF2-40B4-BE49-F238E27FC236}">
                <a16:creationId xmlns:a16="http://schemas.microsoft.com/office/drawing/2014/main" id="{7F5509A6-722E-44B5-A5E7-474A5FE3EACC}"/>
              </a:ext>
            </a:extLst>
          </p:cNvPr>
          <p:cNvPicPr>
            <a:picLocks noChangeAspect="1"/>
          </p:cNvPicPr>
          <p:nvPr/>
        </p:nvPicPr>
        <p:blipFill>
          <a:blip r:embed="rId8"/>
          <a:stretch>
            <a:fillRect/>
          </a:stretch>
        </p:blipFill>
        <p:spPr>
          <a:xfrm>
            <a:off x="121559" y="2458656"/>
            <a:ext cx="589731" cy="520622"/>
          </a:xfrm>
          <a:prstGeom prst="rect">
            <a:avLst/>
          </a:prstGeom>
        </p:spPr>
      </p:pic>
      <p:grpSp>
        <p:nvGrpSpPr>
          <p:cNvPr id="2" name="Group 1">
            <a:extLst>
              <a:ext uri="{FF2B5EF4-FFF2-40B4-BE49-F238E27FC236}">
                <a16:creationId xmlns:a16="http://schemas.microsoft.com/office/drawing/2014/main" id="{28239769-6864-26BE-C4A9-4DD7F52D71DB}"/>
              </a:ext>
            </a:extLst>
          </p:cNvPr>
          <p:cNvGrpSpPr/>
          <p:nvPr/>
        </p:nvGrpSpPr>
        <p:grpSpPr>
          <a:xfrm>
            <a:off x="778864" y="875179"/>
            <a:ext cx="9482495" cy="2158770"/>
            <a:chOff x="1114157" y="1433245"/>
            <a:chExt cx="8737839" cy="1940925"/>
          </a:xfrm>
        </p:grpSpPr>
        <p:sp>
          <p:nvSpPr>
            <p:cNvPr id="4" name="Rectangle: Rounded Corners 3">
              <a:extLst>
                <a:ext uri="{FF2B5EF4-FFF2-40B4-BE49-F238E27FC236}">
                  <a16:creationId xmlns:a16="http://schemas.microsoft.com/office/drawing/2014/main" id="{228EB49D-0553-DE3D-00BE-C145C1ED96C4}"/>
                </a:ext>
              </a:extLst>
            </p:cNvPr>
            <p:cNvSpPr/>
            <p:nvPr/>
          </p:nvSpPr>
          <p:spPr>
            <a:xfrm>
              <a:off x="2243968" y="1926337"/>
              <a:ext cx="7016563" cy="990798"/>
            </a:xfrm>
            <a:prstGeom prst="roundRect">
              <a:avLst/>
            </a:prstGeom>
            <a:solidFill>
              <a:srgbClr val="FEF8E6"/>
            </a:solidFill>
            <a:ln w="38100">
              <a:solidFill>
                <a:srgbClr val="224B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pic>
          <p:nvPicPr>
            <p:cNvPr id="9" name="Graphic 8">
              <a:extLst>
                <a:ext uri="{FF2B5EF4-FFF2-40B4-BE49-F238E27FC236}">
                  <a16:creationId xmlns:a16="http://schemas.microsoft.com/office/drawing/2014/main" id="{4749E678-FB9F-8419-6A0E-34DFDF7A683F}"/>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1114157" y="1433245"/>
              <a:ext cx="2076866" cy="1940925"/>
            </a:xfrm>
            <a:prstGeom prst="rect">
              <a:avLst/>
            </a:prstGeom>
          </p:spPr>
        </p:pic>
        <p:sp>
          <p:nvSpPr>
            <p:cNvPr id="10" name="Rectangle 9">
              <a:extLst>
                <a:ext uri="{FF2B5EF4-FFF2-40B4-BE49-F238E27FC236}">
                  <a16:creationId xmlns:a16="http://schemas.microsoft.com/office/drawing/2014/main" id="{4F3CB9EC-201C-EC92-2D09-E7AC47F2782F}"/>
                </a:ext>
              </a:extLst>
            </p:cNvPr>
            <p:cNvSpPr/>
            <p:nvPr/>
          </p:nvSpPr>
          <p:spPr>
            <a:xfrm>
              <a:off x="1652503" y="1653012"/>
              <a:ext cx="1000174"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342900">
                <a:lnSpc>
                  <a:spcPct val="150000"/>
                </a:lnSpc>
              </a:pPr>
              <a:r>
                <a:rPr lang="en-US" sz="2800" b="1" dirty="0">
                  <a:latin typeface="SVN-SAF" panose="02040603050506020204" pitchFamily="18" charset="0"/>
                  <a:cs typeface="Times New Roman" panose="02020603050405020304" pitchFamily="18" charset="0"/>
                </a:rPr>
                <a:t>BÀI</a:t>
              </a:r>
            </a:p>
          </p:txBody>
        </p:sp>
        <p:sp>
          <p:nvSpPr>
            <p:cNvPr id="11" name="Rectangle 10">
              <a:extLst>
                <a:ext uri="{FF2B5EF4-FFF2-40B4-BE49-F238E27FC236}">
                  <a16:creationId xmlns:a16="http://schemas.microsoft.com/office/drawing/2014/main" id="{03D46946-960E-C83D-7F05-FC95681A93A7}"/>
                </a:ext>
              </a:extLst>
            </p:cNvPr>
            <p:cNvSpPr/>
            <p:nvPr/>
          </p:nvSpPr>
          <p:spPr>
            <a:xfrm>
              <a:off x="1480875" y="2021418"/>
              <a:ext cx="1314978" cy="90181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342900">
                <a:lnSpc>
                  <a:spcPct val="150000"/>
                </a:lnSpc>
              </a:pPr>
              <a:r>
                <a:rPr lang="en-US" sz="4400" b="1" dirty="0">
                  <a:latin typeface="UVF Salome" panose="02000503040000020003" pitchFamily="50" charset="0"/>
                  <a:cs typeface="Times New Roman" panose="02020603050405020304" pitchFamily="18" charset="0"/>
                </a:rPr>
                <a:t>12A</a:t>
              </a:r>
              <a:endParaRPr lang="vi-VN" sz="4400" b="1" dirty="0">
                <a:latin typeface="UVF Salome" panose="02000503040000020003" pitchFamily="50" charset="0"/>
                <a:cs typeface="Times New Roman" panose="02020603050405020304" pitchFamily="18" charset="0"/>
              </a:endParaRPr>
            </a:p>
          </p:txBody>
        </p:sp>
        <p:sp>
          <p:nvSpPr>
            <p:cNvPr id="12" name="Rectangle 11">
              <a:extLst>
                <a:ext uri="{FF2B5EF4-FFF2-40B4-BE49-F238E27FC236}">
                  <a16:creationId xmlns:a16="http://schemas.microsoft.com/office/drawing/2014/main" id="{6E6E085C-7344-1432-B927-ABBA8AB85594}"/>
                </a:ext>
              </a:extLst>
            </p:cNvPr>
            <p:cNvSpPr/>
            <p:nvPr/>
          </p:nvSpPr>
          <p:spPr>
            <a:xfrm>
              <a:off x="2601136" y="2040780"/>
              <a:ext cx="7250860" cy="67853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342900">
                <a:lnSpc>
                  <a:spcPct val="150000"/>
                </a:lnSpc>
              </a:pPr>
              <a:r>
                <a:rPr lang="vi-VN" sz="3200" b="1" dirty="0">
                  <a:solidFill>
                    <a:srgbClr val="92D050"/>
                  </a:solidFill>
                  <a:latin typeface="SVN-Androgyne"/>
                  <a:cs typeface="Times New Roman" panose="02020603050405020304" pitchFamily="18" charset="0"/>
                </a:rPr>
                <a:t>THỰC HÀNH ĐA PHƯƠNG TIỆN</a:t>
              </a:r>
            </a:p>
          </p:txBody>
        </p:sp>
      </p:grpSp>
      <p:sp>
        <p:nvSpPr>
          <p:cNvPr id="13" name="Rectangle: Rounded Corners 12">
            <a:extLst>
              <a:ext uri="{FF2B5EF4-FFF2-40B4-BE49-F238E27FC236}">
                <a16:creationId xmlns:a16="http://schemas.microsoft.com/office/drawing/2014/main" id="{EEF5C832-9723-FAB6-A8C1-0A25D316498F}"/>
              </a:ext>
            </a:extLst>
          </p:cNvPr>
          <p:cNvSpPr/>
          <p:nvPr/>
        </p:nvSpPr>
        <p:spPr>
          <a:xfrm>
            <a:off x="4506296" y="3921686"/>
            <a:ext cx="6627044" cy="2484120"/>
          </a:xfrm>
          <a:prstGeom prst="roundRect">
            <a:avLst/>
          </a:prstGeom>
          <a:ln>
            <a:headEnd type="none" w="med" len="med"/>
            <a:tailEnd type="none" w="med" len="med"/>
          </a:ln>
        </p:spPr>
        <p:style>
          <a:lnRef idx="3">
            <a:schemeClr val="lt1"/>
          </a:lnRef>
          <a:fillRef idx="1">
            <a:schemeClr val="accent3"/>
          </a:fillRef>
          <a:effectRef idx="1">
            <a:schemeClr val="accent3"/>
          </a:effectRef>
          <a:fontRef idx="minor">
            <a:schemeClr val="lt1"/>
          </a:fontRef>
        </p:style>
        <p:txBody>
          <a:bodyPr rtlCol="0" anchor="ctr"/>
          <a:lstStyle/>
          <a:p>
            <a:r>
              <a:rPr lang="vi-VN" sz="2000" dirty="0">
                <a:latin typeface="UTM Avo"/>
              </a:rPr>
              <a:t>Sau bài này em sẽ:</a:t>
            </a:r>
            <a:endParaRPr lang="en-US" sz="2000" dirty="0">
              <a:latin typeface="UTM Avo"/>
            </a:endParaRPr>
          </a:p>
          <a:p>
            <a:pPr marL="285750" indent="-285750">
              <a:buFont typeface="Arial" panose="020B0604020202020204" pitchFamily="34" charset="0"/>
              <a:buChar char="•"/>
            </a:pPr>
            <a:r>
              <a:rPr lang="vi-VN" sz="2000" dirty="0">
                <a:latin typeface="UTM Avo"/>
              </a:rPr>
              <a:t>Nêu được ví dụ minh hoạ việc sử dụng phần mềm máy tính hoặc</a:t>
            </a:r>
            <a:r>
              <a:rPr lang="en-US" sz="2000" dirty="0">
                <a:latin typeface="UTM Avo"/>
              </a:rPr>
              <a:t> </a:t>
            </a:r>
            <a:r>
              <a:rPr lang="vi-VN" sz="2000" dirty="0">
                <a:latin typeface="UTM Avo"/>
              </a:rPr>
              <a:t>video giúp biết thêm những thông tin sinh động về lịch sử, văn hoá.</a:t>
            </a:r>
            <a:endParaRPr lang="en-US" sz="2000" dirty="0">
              <a:latin typeface="UTM Avo"/>
            </a:endParaRPr>
          </a:p>
          <a:p>
            <a:pPr marL="285750" indent="-285750">
              <a:buFont typeface="Arial" panose="020B0604020202020204" pitchFamily="34" charset="0"/>
              <a:buChar char="•"/>
            </a:pPr>
            <a:r>
              <a:rPr lang="vi-VN" sz="2000" dirty="0">
                <a:latin typeface="UTM Avo"/>
              </a:rPr>
              <a:t>Kể lại được điều quan sát và biết thêm qua sử dụng công cụ đa</a:t>
            </a:r>
            <a:r>
              <a:rPr lang="en-US" sz="2000" dirty="0">
                <a:latin typeface="UTM Avo"/>
              </a:rPr>
              <a:t> </a:t>
            </a:r>
            <a:r>
              <a:rPr lang="vi-VN" sz="2000" dirty="0">
                <a:latin typeface="UTM Avo"/>
              </a:rPr>
              <a:t>phương tiện.</a:t>
            </a:r>
            <a:endParaRPr lang="en-US" sz="2000" dirty="0">
              <a:latin typeface="UTM Avo"/>
            </a:endParaRPr>
          </a:p>
        </p:txBody>
      </p:sp>
      <p:grpSp>
        <p:nvGrpSpPr>
          <p:cNvPr id="14" name="Group 13">
            <a:extLst>
              <a:ext uri="{FF2B5EF4-FFF2-40B4-BE49-F238E27FC236}">
                <a16:creationId xmlns:a16="http://schemas.microsoft.com/office/drawing/2014/main" id="{30932BC1-8EE6-F427-FC85-821A43A566A1}"/>
              </a:ext>
            </a:extLst>
          </p:cNvPr>
          <p:cNvGrpSpPr/>
          <p:nvPr/>
        </p:nvGrpSpPr>
        <p:grpSpPr>
          <a:xfrm>
            <a:off x="8180435" y="65560"/>
            <a:ext cx="2952905" cy="675196"/>
            <a:chOff x="9372705" y="277304"/>
            <a:chExt cx="3133991" cy="675196"/>
          </a:xfrm>
        </p:grpSpPr>
        <p:sp>
          <p:nvSpPr>
            <p:cNvPr id="15" name="Rectangle 14">
              <a:extLst>
                <a:ext uri="{FF2B5EF4-FFF2-40B4-BE49-F238E27FC236}">
                  <a16:creationId xmlns:a16="http://schemas.microsoft.com/office/drawing/2014/main" id="{663698DF-27C3-6936-8874-1C367B38C91D}"/>
                </a:ext>
              </a:extLst>
            </p:cNvPr>
            <p:cNvSpPr/>
            <p:nvPr/>
          </p:nvSpPr>
          <p:spPr>
            <a:xfrm>
              <a:off x="10001250" y="373030"/>
              <a:ext cx="1960595" cy="57947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6" name="Rectangle 15">
              <a:extLst>
                <a:ext uri="{FF2B5EF4-FFF2-40B4-BE49-F238E27FC236}">
                  <a16:creationId xmlns:a16="http://schemas.microsoft.com/office/drawing/2014/main" id="{2E53BE9D-F3D4-74D1-B164-7B51089F7330}"/>
                </a:ext>
              </a:extLst>
            </p:cNvPr>
            <p:cNvSpPr/>
            <p:nvPr/>
          </p:nvSpPr>
          <p:spPr>
            <a:xfrm>
              <a:off x="9372705" y="277304"/>
              <a:ext cx="3133991" cy="65883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342900">
                <a:lnSpc>
                  <a:spcPct val="150000"/>
                </a:lnSpc>
              </a:pPr>
              <a:r>
                <a:rPr lang="vi-VN" sz="2800" b="1" dirty="0">
                  <a:solidFill>
                    <a:schemeClr val="bg1"/>
                  </a:solidFill>
                  <a:latin typeface="SVN-Androgyne"/>
                  <a:cs typeface="Times New Roman" panose="02020603050405020304" pitchFamily="18" charset="0"/>
                </a:rPr>
                <a:t>TIN HỌC 4 </a:t>
              </a:r>
            </a:p>
          </p:txBody>
        </p:sp>
      </p:grpSp>
    </p:spTree>
    <p:custDataLst>
      <p:tags r:id="rId1"/>
    </p:custDataLst>
    <p:extLst>
      <p:ext uri="{BB962C8B-B14F-4D97-AF65-F5344CB8AC3E}">
        <p14:creationId xmlns:p14="http://schemas.microsoft.com/office/powerpoint/2010/main" val="3488786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8D6922B8-69C3-421B-BEE8-E757CBF2AC0C}"/>
              </a:ext>
            </a:extLst>
          </p:cNvPr>
          <p:cNvGrpSpPr/>
          <p:nvPr/>
        </p:nvGrpSpPr>
        <p:grpSpPr>
          <a:xfrm>
            <a:off x="705186" y="3048802"/>
            <a:ext cx="10633934" cy="3192177"/>
            <a:chOff x="1610491" y="2507747"/>
            <a:chExt cx="9993848" cy="3372678"/>
          </a:xfrm>
        </p:grpSpPr>
        <p:sp>
          <p:nvSpPr>
            <p:cNvPr id="2" name="Rectangle 1">
              <a:extLst>
                <a:ext uri="{FF2B5EF4-FFF2-40B4-BE49-F238E27FC236}">
                  <a16:creationId xmlns:a16="http://schemas.microsoft.com/office/drawing/2014/main" id="{42E87FF6-54EA-4F00-8DD2-BA4692889F94}"/>
                </a:ext>
              </a:extLst>
            </p:cNvPr>
            <p:cNvSpPr/>
            <p:nvPr/>
          </p:nvSpPr>
          <p:spPr>
            <a:xfrm>
              <a:off x="1610491" y="2675520"/>
              <a:ext cx="9804400" cy="3204905"/>
            </a:xfrm>
            <a:prstGeom prst="rect">
              <a:avLst/>
            </a:prstGeom>
            <a:ln w="57150"/>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18" name="Rectangle 17">
              <a:extLst>
                <a:ext uri="{FF2B5EF4-FFF2-40B4-BE49-F238E27FC236}">
                  <a16:creationId xmlns:a16="http://schemas.microsoft.com/office/drawing/2014/main" id="{3F8D7F21-36B2-42F8-AB22-BDD00B3461F5}"/>
                </a:ext>
              </a:extLst>
            </p:cNvPr>
            <p:cNvSpPr/>
            <p:nvPr/>
          </p:nvSpPr>
          <p:spPr>
            <a:xfrm>
              <a:off x="1799939" y="2507747"/>
              <a:ext cx="9804400" cy="3207389"/>
            </a:xfrm>
            <a:prstGeom prst="rect">
              <a:avLst/>
            </a:prstGeom>
            <a:ln w="57150">
              <a:solidFill>
                <a:schemeClr val="tx1">
                  <a:lumMod val="65000"/>
                  <a:lumOff val="35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grpSp>
      <p:grpSp>
        <p:nvGrpSpPr>
          <p:cNvPr id="5" name="Group 4">
            <a:extLst>
              <a:ext uri="{FF2B5EF4-FFF2-40B4-BE49-F238E27FC236}">
                <a16:creationId xmlns:a16="http://schemas.microsoft.com/office/drawing/2014/main" id="{F2A6422E-1239-424D-A9AC-7C016DFA5003}"/>
              </a:ext>
            </a:extLst>
          </p:cNvPr>
          <p:cNvGrpSpPr/>
          <p:nvPr/>
        </p:nvGrpSpPr>
        <p:grpSpPr>
          <a:xfrm>
            <a:off x="556071" y="344228"/>
            <a:ext cx="4134561" cy="2508169"/>
            <a:chOff x="301091" y="301982"/>
            <a:chExt cx="4134561" cy="2508169"/>
          </a:xfrm>
        </p:grpSpPr>
        <p:pic>
          <p:nvPicPr>
            <p:cNvPr id="6" name="Picture 5">
              <a:extLst>
                <a:ext uri="{FF2B5EF4-FFF2-40B4-BE49-F238E27FC236}">
                  <a16:creationId xmlns:a16="http://schemas.microsoft.com/office/drawing/2014/main" id="{A4BD8349-BD85-4613-9513-E9EC2902C2B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01091" y="301982"/>
              <a:ext cx="4134561" cy="2508169"/>
            </a:xfrm>
            <a:prstGeom prst="rect">
              <a:avLst/>
            </a:prstGeom>
          </p:spPr>
        </p:pic>
        <p:pic>
          <p:nvPicPr>
            <p:cNvPr id="8" name="Picture 7">
              <a:extLst>
                <a:ext uri="{FF2B5EF4-FFF2-40B4-BE49-F238E27FC236}">
                  <a16:creationId xmlns:a16="http://schemas.microsoft.com/office/drawing/2014/main" id="{FD433534-521B-4282-B898-22AB8B0BD9F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86620" y="498387"/>
              <a:ext cx="1158339" cy="914479"/>
            </a:xfrm>
            <a:prstGeom prst="rect">
              <a:avLst/>
            </a:prstGeom>
          </p:spPr>
        </p:pic>
      </p:grpSp>
      <p:sp>
        <p:nvSpPr>
          <p:cNvPr id="13" name="Rectangle 12">
            <a:extLst>
              <a:ext uri="{FF2B5EF4-FFF2-40B4-BE49-F238E27FC236}">
                <a16:creationId xmlns:a16="http://schemas.microsoft.com/office/drawing/2014/main" id="{FBFE8E40-0C04-41D1-A809-0C5B1905F92A}"/>
              </a:ext>
            </a:extLst>
          </p:cNvPr>
          <p:cNvSpPr/>
          <p:nvPr/>
        </p:nvSpPr>
        <p:spPr>
          <a:xfrm>
            <a:off x="906768" y="3207596"/>
            <a:ext cx="10432352" cy="2554545"/>
          </a:xfrm>
          <a:prstGeom prst="rect">
            <a:avLst/>
          </a:prstGeom>
        </p:spPr>
        <p:txBody>
          <a:bodyPr wrap="square">
            <a:spAutoFit/>
          </a:bodyPr>
          <a:lstStyle/>
          <a:p>
            <a:pPr algn="just" defTabSz="342900"/>
            <a:r>
              <a:rPr lang="vi-VN" sz="2000" b="1" dirty="0">
                <a:latin typeface="UTM  avo"/>
              </a:rPr>
              <a:t>An: </a:t>
            </a:r>
            <a:r>
              <a:rPr lang="vi-VN" sz="2000" dirty="0">
                <a:latin typeface="UTM  avo"/>
              </a:rPr>
              <a:t>Minh ơi! Bạn cho tớ mượn cuốn Truyện cổ tích Việt Nam. </a:t>
            </a:r>
            <a:endParaRPr lang="en-US" sz="2000" dirty="0">
              <a:latin typeface="UTM  avo"/>
            </a:endParaRPr>
          </a:p>
          <a:p>
            <a:pPr algn="just" defTabSz="342900"/>
            <a:r>
              <a:rPr lang="vi-VN" sz="2000" b="1" dirty="0">
                <a:latin typeface="UTM  avo"/>
              </a:rPr>
              <a:t>Minh: </a:t>
            </a:r>
            <a:r>
              <a:rPr lang="vi-VN" sz="2000" dirty="0">
                <a:latin typeface="UTM  avo"/>
              </a:rPr>
              <a:t>Tớ có thể giới thiệu với bạn cả một kho khổng lồ những video truyện cổ tích.</a:t>
            </a:r>
            <a:endParaRPr lang="en-US" sz="2000" dirty="0">
              <a:latin typeface="UTM  avo"/>
            </a:endParaRPr>
          </a:p>
          <a:p>
            <a:pPr algn="just" defTabSz="342900"/>
            <a:r>
              <a:rPr lang="vi-VN" sz="2000" b="1" dirty="0">
                <a:latin typeface="UTM  avo"/>
              </a:rPr>
              <a:t>An: </a:t>
            </a:r>
            <a:r>
              <a:rPr lang="vi-VN" sz="2000" dirty="0">
                <a:latin typeface="UTM  avo"/>
              </a:rPr>
              <a:t>Thế thì tốt biết bao vì video không chỉ có chữ mà còn có tiếng và hình ảnh chuyển động nữa.</a:t>
            </a:r>
            <a:endParaRPr lang="en-US" sz="2000" dirty="0">
              <a:latin typeface="UTM  avo"/>
            </a:endParaRPr>
          </a:p>
          <a:p>
            <a:pPr algn="just" defTabSz="342900"/>
            <a:r>
              <a:rPr lang="vi-VN" sz="2000" b="1" dirty="0">
                <a:latin typeface="UTM  avo"/>
              </a:rPr>
              <a:t>Minh: </a:t>
            </a:r>
            <a:r>
              <a:rPr lang="vi-VN" sz="2000" dirty="0">
                <a:latin typeface="UTM  avo"/>
              </a:rPr>
              <a:t>Video hay những quảng cáo, bài trình chiếu,... trên máy tính sử dụng nhiều dạng thông tin như thế được gọi là đa phương tiện.</a:t>
            </a:r>
            <a:endParaRPr lang="en-US" sz="2000" dirty="0">
              <a:latin typeface="UTM  avo"/>
            </a:endParaRPr>
          </a:p>
          <a:p>
            <a:pPr algn="just" defTabSz="342900"/>
            <a:r>
              <a:rPr lang="vi-VN" sz="2000" b="1" dirty="0">
                <a:latin typeface="UTM  avo"/>
              </a:rPr>
              <a:t>An: </a:t>
            </a:r>
            <a:r>
              <a:rPr lang="vi-VN" sz="2000" dirty="0">
                <a:latin typeface="UTM  avo"/>
              </a:rPr>
              <a:t>Xem truyện bằng đa phương tiện thật là sinh động. Nhưng xem như thế nào?</a:t>
            </a:r>
            <a:endParaRPr lang="en-US" sz="2000" dirty="0">
              <a:latin typeface="UTM  avo"/>
            </a:endParaRPr>
          </a:p>
          <a:p>
            <a:pPr algn="just" defTabSz="342900"/>
            <a:r>
              <a:rPr lang="vi-VN" sz="2000" b="1" dirty="0">
                <a:latin typeface="UTM  avo"/>
              </a:rPr>
              <a:t>Minh: </a:t>
            </a:r>
            <a:r>
              <a:rPr lang="vi-VN" sz="2000" dirty="0">
                <a:latin typeface="UTM  avo"/>
              </a:rPr>
              <a:t>Tớ sẽ chỉ cho bạn cách xem video bằng cách sử dụng những ứng dụng trên máy tính. Xem xong, bạn nhớ kể lại cho tớ những điều mà bạn thấy thú vị nhé.</a:t>
            </a:r>
            <a:endParaRPr lang="vi-VN" sz="2000" dirty="0">
              <a:latin typeface="UTM  avo"/>
              <a:cs typeface="Times New Roman" panose="02020603050405020304" pitchFamily="18" charset="0"/>
            </a:endParaRPr>
          </a:p>
        </p:txBody>
      </p:sp>
      <p:sp>
        <p:nvSpPr>
          <p:cNvPr id="20" name="Rectangle 19">
            <a:extLst>
              <a:ext uri="{FF2B5EF4-FFF2-40B4-BE49-F238E27FC236}">
                <a16:creationId xmlns:a16="http://schemas.microsoft.com/office/drawing/2014/main" id="{BEF1B6C6-026F-4FB9-8D32-25D1F67CD14F}"/>
              </a:ext>
            </a:extLst>
          </p:cNvPr>
          <p:cNvSpPr/>
          <p:nvPr/>
        </p:nvSpPr>
        <p:spPr>
          <a:xfrm>
            <a:off x="1335016" y="1142864"/>
            <a:ext cx="3076025" cy="878959"/>
          </a:xfrm>
          <a:prstGeom prst="rect">
            <a:avLst/>
          </a:prstGeom>
        </p:spPr>
        <p:txBody>
          <a:bodyPr wrap="square">
            <a:spAutoFit/>
          </a:bodyPr>
          <a:lstStyle/>
          <a:p>
            <a:pPr defTabSz="342900">
              <a:lnSpc>
                <a:spcPct val="150000"/>
              </a:lnSpc>
            </a:pPr>
            <a:r>
              <a:rPr lang="en-US" sz="4000" b="1">
                <a:solidFill>
                  <a:srgbClr val="0998D7"/>
                </a:solidFill>
                <a:latin typeface="SVN-SAF" panose="02040603050506020204" pitchFamily="18" charset="0"/>
                <a:cs typeface="Times New Roman" panose="02020603050405020304" pitchFamily="18" charset="0"/>
              </a:rPr>
              <a:t>KHỞI ĐỘNG</a:t>
            </a:r>
            <a:endParaRPr lang="vi-VN" sz="4000" b="1">
              <a:solidFill>
                <a:srgbClr val="0998D7"/>
              </a:solidFill>
              <a:latin typeface="SVN-SAF" panose="02040603050506020204" pitchFamily="18" charset="0"/>
              <a:cs typeface="Times New Roman" panose="02020603050405020304" pitchFamily="18" charset="0"/>
            </a:endParaRPr>
          </a:p>
        </p:txBody>
      </p:sp>
      <p:pic>
        <p:nvPicPr>
          <p:cNvPr id="14" name="Picture 13">
            <a:extLst>
              <a:ext uri="{FF2B5EF4-FFF2-40B4-BE49-F238E27FC236}">
                <a16:creationId xmlns:a16="http://schemas.microsoft.com/office/drawing/2014/main" id="{0C646BB7-CA02-4859-B8DB-F4A9FC6E1231}"/>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9408" b="93380" l="40594" r="63762">
                        <a14:foregroundMark x1="53267" y1="45645" x2="53267" y2="45645"/>
                        <a14:foregroundMark x1="53069" y1="41463" x2="53069" y2="41463"/>
                        <a14:foregroundMark x1="49109" y1="20906" x2="49109" y2="20906"/>
                        <a14:foregroundMark x1="56238" y1="43554" x2="56238" y2="43554"/>
                        <a14:foregroundMark x1="55446" y1="41115" x2="55446" y2="41115"/>
                        <a14:foregroundMark x1="55446" y1="45645" x2="55446" y2="45645"/>
                        <a14:foregroundMark x1="49307" y1="48432" x2="49307" y2="48432"/>
                        <a14:foregroundMark x1="55050" y1="85714" x2="55050" y2="85714"/>
                        <a14:foregroundMark x1="55842" y1="90592" x2="55842" y2="90592"/>
                        <a14:foregroundMark x1="48713" y1="91289" x2="48713" y2="91289"/>
                        <a14:foregroundMark x1="48317" y1="85714" x2="48317" y2="85714"/>
                        <a14:foregroundMark x1="50099" y1="90592" x2="50099" y2="90592"/>
                        <a14:foregroundMark x1="49109" y1="83972" x2="49109" y2="83972"/>
                        <a14:foregroundMark x1="49109" y1="83972" x2="49109" y2="83972"/>
                        <a14:foregroundMark x1="49109" y1="83972" x2="49109" y2="83972"/>
                        <a14:foregroundMark x1="49505" y1="80836" x2="49505" y2="85714"/>
                        <a14:foregroundMark x1="55446" y1="82230" x2="55050" y2="87456"/>
                        <a14:foregroundMark x1="57624" y1="92334" x2="57624" y2="92334"/>
                        <a14:foregroundMark x1="56832" y1="91289" x2="56832" y2="91289"/>
                        <a14:foregroundMark x1="54257" y1="88502" x2="56634" y2="93380"/>
                        <a14:foregroundMark x1="55644" y1="43902" x2="55644" y2="43902"/>
                        <a14:foregroundMark x1="55644" y1="44251" x2="55050" y2="51568"/>
                        <a14:foregroundMark x1="52673" y1="41812" x2="53465" y2="50871"/>
                        <a14:foregroundMark x1="56238" y1="41115" x2="56238" y2="41115"/>
                        <a14:foregroundMark x1="53861" y1="37631" x2="53861" y2="37631"/>
                        <a14:foregroundMark x1="49109" y1="45296" x2="49109" y2="45296"/>
                        <a14:foregroundMark x1="58614" y1="46341" x2="58614" y2="46341"/>
                        <a14:foregroundMark x1="60198" y1="32056" x2="60198" y2="32056"/>
                        <a14:foregroundMark x1="53861" y1="17770" x2="53861" y2="17770"/>
                        <a14:foregroundMark x1="48317" y1="46690" x2="48317" y2="46690"/>
                      </a14:backgroundRemoval>
                    </a14:imgEffect>
                  </a14:imgLayer>
                </a14:imgProps>
              </a:ext>
            </a:extLst>
          </a:blip>
          <a:srcRect l="38473" r="32638"/>
          <a:stretch/>
        </p:blipFill>
        <p:spPr>
          <a:xfrm>
            <a:off x="8559851" y="822660"/>
            <a:ext cx="1428221" cy="2809604"/>
          </a:xfrm>
          <a:prstGeom prst="rect">
            <a:avLst/>
          </a:prstGeom>
        </p:spPr>
      </p:pic>
      <p:pic>
        <p:nvPicPr>
          <p:cNvPr id="15" name="Picture 14">
            <a:extLst>
              <a:ext uri="{FF2B5EF4-FFF2-40B4-BE49-F238E27FC236}">
                <a16:creationId xmlns:a16="http://schemas.microsoft.com/office/drawing/2014/main" id="{F0186975-A39C-4944-BE1D-2B30A0537050}"/>
              </a:ext>
            </a:extLst>
          </p:cNvPr>
          <p:cNvPicPr>
            <a:picLocks noChangeAspect="1"/>
          </p:cNvPicPr>
          <p:nvPr/>
        </p:nvPicPr>
        <p:blipFill rotWithShape="1">
          <a:blip r:embed="rId6">
            <a:extLst>
              <a:ext uri="{BEBA8EAE-BF5A-486C-A8C5-ECC9F3942E4B}">
                <a14:imgProps xmlns:a14="http://schemas.microsoft.com/office/drawing/2010/main">
                  <a14:imgLayer r:embed="rId5">
                    <a14:imgEffect>
                      <a14:backgroundRemoval t="9408" b="90244" l="5149" r="31287">
                        <a14:foregroundMark x1="17624" y1="88850" x2="17624" y2="88850"/>
                        <a14:foregroundMark x1="18020" y1="90244" x2="18020" y2="90244"/>
                        <a14:foregroundMark x1="28119" y1="90592" x2="28119" y2="90592"/>
                        <a14:foregroundMark x1="29901" y1="90592" x2="29901" y2="90592"/>
                        <a14:foregroundMark x1="23960" y1="39024" x2="23960" y2="39024"/>
                        <a14:foregroundMark x1="18812" y1="17073" x2="18812" y2="17073"/>
                        <a14:foregroundMark x1="19208" y1="12195" x2="19208" y2="12195"/>
                        <a14:foregroundMark x1="19208" y1="22648" x2="19208" y2="22648"/>
                        <a14:foregroundMark x1="20198" y1="18118" x2="20792" y2="60279"/>
                        <a14:foregroundMark x1="20792" y1="60279" x2="19010" y2="74564"/>
                        <a14:foregroundMark x1="21386" y1="42857" x2="24356" y2="62718"/>
                        <a14:foregroundMark x1="24356" y1="62718" x2="24356" y2="62718"/>
                        <a14:foregroundMark x1="17228" y1="41812" x2="17228" y2="41812"/>
                        <a14:foregroundMark x1="13663" y1="47735" x2="13663" y2="47735"/>
                        <a14:foregroundMark x1="31287" y1="54704" x2="31287" y2="54704"/>
                        <a14:foregroundMark x1="23762" y1="45296" x2="23762" y2="45296"/>
                        <a14:foregroundMark x1="16634" y1="43902" x2="16634" y2="43902"/>
                        <a14:foregroundMark x1="16634" y1="37282" x2="16634" y2="37282"/>
                        <a14:foregroundMark x1="16634" y1="40767" x2="16634" y2="40767"/>
                        <a14:foregroundMark x1="18020" y1="44948" x2="18020" y2="44948"/>
                        <a14:foregroundMark x1="19406" y1="13937" x2="19406" y2="13937"/>
                      </a14:backgroundRemoval>
                    </a14:imgEffect>
                  </a14:imgLayer>
                </a14:imgProps>
              </a:ext>
            </a:extLst>
          </a:blip>
          <a:srcRect l="1899" r="65119"/>
          <a:stretch/>
        </p:blipFill>
        <p:spPr>
          <a:xfrm flipH="1">
            <a:off x="9945731" y="883974"/>
            <a:ext cx="1594971" cy="2748290"/>
          </a:xfrm>
          <a:prstGeom prst="rect">
            <a:avLst/>
          </a:prstGeom>
        </p:spPr>
      </p:pic>
    </p:spTree>
    <p:extLst>
      <p:ext uri="{BB962C8B-B14F-4D97-AF65-F5344CB8AC3E}">
        <p14:creationId xmlns:p14="http://schemas.microsoft.com/office/powerpoint/2010/main" val="6419763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1" nodeType="withEffect">
                                  <p:stCondLst>
                                    <p:cond delay="0"/>
                                  </p:stCondLst>
                                  <p:iterate type="lt">
                                    <p:tmPct val="0"/>
                                  </p:iterate>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par>
                          <p:cTn id="11" fill="hold">
                            <p:stCondLst>
                              <p:cond delay="500"/>
                            </p:stCondLst>
                            <p:childTnLst>
                              <p:par>
                                <p:cTn id="12" presetID="34" presetClass="emph" presetSubtype="0" fill="hold" grpId="0" nodeType="afterEffect">
                                  <p:stCondLst>
                                    <p:cond delay="0"/>
                                  </p:stCondLst>
                                  <p:iterate type="lt">
                                    <p:tmPct val="10000"/>
                                  </p:iterate>
                                  <p:childTnLst>
                                    <p:animMotion origin="layout" path="M 2.91667E-6 2.96296E-6 L 2.91667E-6 -0.07223 " pathEditMode="relative" rAng="0" ptsTypes="AA">
                                      <p:cBhvr>
                                        <p:cTn id="13" dur="250" accel="50000" decel="50000" autoRev="1" fill="hold">
                                          <p:stCondLst>
                                            <p:cond delay="0"/>
                                          </p:stCondLst>
                                        </p:cTn>
                                        <p:tgtEl>
                                          <p:spTgt spid="20"/>
                                        </p:tgtEl>
                                        <p:attrNameLst>
                                          <p:attrName>ppt_x</p:attrName>
                                          <p:attrName>ppt_y</p:attrName>
                                        </p:attrNameLst>
                                      </p:cBhvr>
                                      <p:rCtr x="0" y="-3611"/>
                                    </p:animMotion>
                                    <p:animRot by="1500000">
                                      <p:cBhvr>
                                        <p:cTn id="14" dur="125" fill="hold">
                                          <p:stCondLst>
                                            <p:cond delay="0"/>
                                          </p:stCondLst>
                                        </p:cTn>
                                        <p:tgtEl>
                                          <p:spTgt spid="20"/>
                                        </p:tgtEl>
                                        <p:attrNameLst>
                                          <p:attrName>r</p:attrName>
                                        </p:attrNameLst>
                                      </p:cBhvr>
                                    </p:animRot>
                                    <p:animRot by="-1500000">
                                      <p:cBhvr>
                                        <p:cTn id="15" dur="125" fill="hold">
                                          <p:stCondLst>
                                            <p:cond delay="125"/>
                                          </p:stCondLst>
                                        </p:cTn>
                                        <p:tgtEl>
                                          <p:spTgt spid="20"/>
                                        </p:tgtEl>
                                        <p:attrNameLst>
                                          <p:attrName>r</p:attrName>
                                        </p:attrNameLst>
                                      </p:cBhvr>
                                    </p:animRot>
                                    <p:animRot by="-1500000">
                                      <p:cBhvr>
                                        <p:cTn id="16" dur="125" fill="hold">
                                          <p:stCondLst>
                                            <p:cond delay="250"/>
                                          </p:stCondLst>
                                        </p:cTn>
                                        <p:tgtEl>
                                          <p:spTgt spid="20"/>
                                        </p:tgtEl>
                                        <p:attrNameLst>
                                          <p:attrName>r</p:attrName>
                                        </p:attrNameLst>
                                      </p:cBhvr>
                                    </p:animRot>
                                    <p:animRot by="1500000">
                                      <p:cBhvr>
                                        <p:cTn id="17" dur="125" fill="hold">
                                          <p:stCondLst>
                                            <p:cond delay="375"/>
                                          </p:stCondLst>
                                        </p:cTn>
                                        <p:tgtEl>
                                          <p:spTgt spid="20"/>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par>
                                <p:cTn id="23" presetID="10" presetClass="entr" presetSubtype="0"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par>
                                <p:cTn id="26" presetID="10" presetClass="entr" presetSubtype="0" fill="hold"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randombar(horizontal)">
                                      <p:cBhvr>
                                        <p:cTn id="3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0" grpId="0"/>
      <p:bldP spid="20"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CC27A5A-A44A-449C-8F78-ECA8C50CA14F}"/>
              </a:ext>
            </a:extLst>
          </p:cNvPr>
          <p:cNvSpPr/>
          <p:nvPr/>
        </p:nvSpPr>
        <p:spPr>
          <a:xfrm>
            <a:off x="355046" y="335687"/>
            <a:ext cx="11029419" cy="1477328"/>
          </a:xfrm>
          <a:prstGeom prst="rect">
            <a:avLst/>
          </a:prstGeom>
        </p:spPr>
        <p:txBody>
          <a:bodyPr wrap="square">
            <a:spAutoFit/>
          </a:bodyPr>
          <a:lstStyle/>
          <a:p>
            <a:pPr algn="just" defTabSz="342900">
              <a:lnSpc>
                <a:spcPct val="150000"/>
              </a:lnSpc>
            </a:pPr>
            <a:r>
              <a:rPr lang="en-US" sz="2000" dirty="0">
                <a:latin typeface="UTM Avo" panose="02040603050506020204" pitchFamily="18" charset="0"/>
                <a:cs typeface="Times New Roman" panose="02020603050405020304" pitchFamily="18" charset="0"/>
              </a:rPr>
              <a:t>                            </a:t>
            </a:r>
            <a:r>
              <a:rPr lang="en-US" sz="2000" dirty="0" smtClean="0">
                <a:latin typeface="UTM Avo" panose="02040603050506020204" pitchFamily="18" charset="0"/>
                <a:cs typeface="Times New Roman" panose="02020603050405020304" pitchFamily="18" charset="0"/>
              </a:rPr>
              <a:t>         </a:t>
            </a:r>
            <a:r>
              <a:rPr lang="vi-VN" sz="2000" dirty="0" smtClean="0">
                <a:latin typeface="UTM Avo" panose="02040603050506020204" pitchFamily="18" charset="0"/>
                <a:cs typeface="Times New Roman" panose="02020603050405020304" pitchFamily="18" charset="0"/>
              </a:rPr>
              <a:t>Em </a:t>
            </a:r>
            <a:r>
              <a:rPr lang="vi-VN" sz="2000" dirty="0">
                <a:latin typeface="UTM Avo" panose="02040603050506020204" pitchFamily="18" charset="0"/>
                <a:cs typeface="Times New Roman" panose="02020603050405020304" pitchFamily="18" charset="0"/>
              </a:rPr>
              <a:t>nhận được một video do thầy cô giáo cung cấp về ngày Tết</a:t>
            </a:r>
            <a:r>
              <a:rPr lang="en-US" sz="2000" dirty="0">
                <a:latin typeface="UTM Avo" panose="02040603050506020204" pitchFamily="18" charset="0"/>
                <a:cs typeface="Times New Roman" panose="02020603050405020304" pitchFamily="18" charset="0"/>
              </a:rPr>
              <a:t> </a:t>
            </a:r>
            <a:r>
              <a:rPr lang="vi-VN" sz="2000" dirty="0">
                <a:latin typeface="UTM Avo" panose="02040603050506020204" pitchFamily="18" charset="0"/>
                <a:cs typeface="Times New Roman" panose="02020603050405020304" pitchFamily="18" charset="0"/>
              </a:rPr>
              <a:t>Nguyên đán. Em hãy xem video để biết ý nghĩa của ngày Tết, đặc trưng của</a:t>
            </a:r>
            <a:r>
              <a:rPr lang="en-US" sz="2000" dirty="0">
                <a:latin typeface="UTM Avo" panose="02040603050506020204" pitchFamily="18" charset="0"/>
                <a:cs typeface="Times New Roman" panose="02020603050405020304" pitchFamily="18" charset="0"/>
              </a:rPr>
              <a:t> </a:t>
            </a:r>
            <a:r>
              <a:rPr lang="vi-VN" sz="2000" dirty="0">
                <a:latin typeface="UTM Avo" panose="02040603050506020204" pitchFamily="18" charset="0"/>
                <a:cs typeface="Times New Roman" panose="02020603050405020304" pitchFamily="18" charset="0"/>
              </a:rPr>
              <a:t>phong tục đón Tết của ba miền Bắc – Trung – Nam và kể lại những điều mà</a:t>
            </a:r>
            <a:r>
              <a:rPr lang="en-US" sz="2000" dirty="0">
                <a:latin typeface="UTM Avo" panose="02040603050506020204" pitchFamily="18" charset="0"/>
                <a:cs typeface="Times New Roman" panose="02020603050405020304" pitchFamily="18" charset="0"/>
              </a:rPr>
              <a:t> </a:t>
            </a:r>
            <a:r>
              <a:rPr lang="vi-VN" sz="2000" dirty="0">
                <a:latin typeface="UTM Avo" panose="02040603050506020204" pitchFamily="18" charset="0"/>
                <a:cs typeface="Times New Roman" panose="02020603050405020304" pitchFamily="18" charset="0"/>
              </a:rPr>
              <a:t>em mới biết qua video đó.</a:t>
            </a:r>
          </a:p>
        </p:txBody>
      </p:sp>
      <p:grpSp>
        <p:nvGrpSpPr>
          <p:cNvPr id="3" name="Group 2">
            <a:extLst>
              <a:ext uri="{FF2B5EF4-FFF2-40B4-BE49-F238E27FC236}">
                <a16:creationId xmlns:a16="http://schemas.microsoft.com/office/drawing/2014/main" id="{419257E3-97D7-40A0-B875-DDD10D889EFB}"/>
              </a:ext>
            </a:extLst>
          </p:cNvPr>
          <p:cNvGrpSpPr/>
          <p:nvPr/>
        </p:nvGrpSpPr>
        <p:grpSpPr>
          <a:xfrm>
            <a:off x="560832" y="349350"/>
            <a:ext cx="2107161" cy="560413"/>
            <a:chOff x="401" y="1091471"/>
            <a:chExt cx="2107161" cy="560413"/>
          </a:xfrm>
        </p:grpSpPr>
        <p:sp>
          <p:nvSpPr>
            <p:cNvPr id="4" name="Rectangle 3">
              <a:extLst>
                <a:ext uri="{FF2B5EF4-FFF2-40B4-BE49-F238E27FC236}">
                  <a16:creationId xmlns:a16="http://schemas.microsoft.com/office/drawing/2014/main" id="{F2C08C2F-E4F0-4088-A392-CDB90EE41127}"/>
                </a:ext>
              </a:extLst>
            </p:cNvPr>
            <p:cNvSpPr/>
            <p:nvPr/>
          </p:nvSpPr>
          <p:spPr>
            <a:xfrm>
              <a:off x="1782147" y="1223006"/>
              <a:ext cx="308625" cy="308625"/>
            </a:xfrm>
            <a:prstGeom prst="rect">
              <a:avLst/>
            </a:prstGeom>
            <a:solidFill>
              <a:srgbClr val="F03C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 name="Rectangle 4">
              <a:extLst>
                <a:ext uri="{FF2B5EF4-FFF2-40B4-BE49-F238E27FC236}">
                  <a16:creationId xmlns:a16="http://schemas.microsoft.com/office/drawing/2014/main" id="{B9E094E2-F826-4FA0-A3E7-471D104BF699}"/>
                </a:ext>
              </a:extLst>
            </p:cNvPr>
            <p:cNvSpPr/>
            <p:nvPr/>
          </p:nvSpPr>
          <p:spPr>
            <a:xfrm>
              <a:off x="401" y="1097886"/>
              <a:ext cx="1934488" cy="553998"/>
            </a:xfrm>
            <a:prstGeom prst="rect">
              <a:avLst/>
            </a:prstGeom>
          </p:spPr>
          <p:txBody>
            <a:bodyPr wrap="square">
              <a:spAutoFit/>
            </a:bodyPr>
            <a:lstStyle/>
            <a:p>
              <a:pPr defTabSz="342900">
                <a:lnSpc>
                  <a:spcPct val="150000"/>
                </a:lnSpc>
              </a:pPr>
              <a:r>
                <a:rPr lang="en-US" sz="2000" dirty="0">
                  <a:solidFill>
                    <a:srgbClr val="F03C69"/>
                  </a:solidFill>
                  <a:latin typeface="Arial Black" panose="020B0A04020102020204" pitchFamily="34" charset="0"/>
                  <a:cs typeface="Times New Roman" panose="02020603050405020304" pitchFamily="18" charset="0"/>
                </a:rPr>
                <a:t> NHIỆM VỤ </a:t>
              </a:r>
              <a:endParaRPr lang="vi-VN" sz="2000" dirty="0">
                <a:solidFill>
                  <a:srgbClr val="F03C69"/>
                </a:solidFill>
                <a:latin typeface="SVN-SAF" panose="020406030505060202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B8F9CD36-9E8C-4724-986B-03D2049F82F5}"/>
                </a:ext>
              </a:extLst>
            </p:cNvPr>
            <p:cNvSpPr/>
            <p:nvPr/>
          </p:nvSpPr>
          <p:spPr>
            <a:xfrm>
              <a:off x="1754154" y="1091471"/>
              <a:ext cx="353408" cy="492699"/>
            </a:xfrm>
            <a:prstGeom prst="rect">
              <a:avLst/>
            </a:prstGeom>
          </p:spPr>
          <p:txBody>
            <a:bodyPr wrap="square">
              <a:spAutoFit/>
            </a:bodyPr>
            <a:lstStyle/>
            <a:p>
              <a:pPr algn="ctr" defTabSz="342900">
                <a:lnSpc>
                  <a:spcPct val="150000"/>
                </a:lnSpc>
              </a:pPr>
              <a:r>
                <a:rPr lang="en-US" sz="2000" dirty="0">
                  <a:solidFill>
                    <a:schemeClr val="bg1"/>
                  </a:solidFill>
                  <a:latin typeface="UTM HelvetIns" panose="02040603050506020204" pitchFamily="18" charset="0"/>
                  <a:cs typeface="Times New Roman" panose="02020603050405020304" pitchFamily="18" charset="0"/>
                </a:rPr>
                <a:t>1</a:t>
              </a:r>
              <a:endParaRPr lang="vi-VN" sz="2000" dirty="0">
                <a:solidFill>
                  <a:schemeClr val="bg1"/>
                </a:solidFill>
                <a:latin typeface="SVN-SAF" panose="02040603050506020204" pitchFamily="18" charset="0"/>
                <a:cs typeface="Times New Roman" panose="02020603050405020304" pitchFamily="18" charset="0"/>
              </a:endParaRPr>
            </a:p>
          </p:txBody>
        </p:sp>
      </p:grpSp>
      <p:sp>
        <p:nvSpPr>
          <p:cNvPr id="8" name="Rectangle 7">
            <a:extLst>
              <a:ext uri="{FF2B5EF4-FFF2-40B4-BE49-F238E27FC236}">
                <a16:creationId xmlns:a16="http://schemas.microsoft.com/office/drawing/2014/main" id="{6F4E281D-CE75-48FA-A99F-DD90B211AB3E}"/>
              </a:ext>
            </a:extLst>
          </p:cNvPr>
          <p:cNvSpPr/>
          <p:nvPr/>
        </p:nvSpPr>
        <p:spPr>
          <a:xfrm>
            <a:off x="355045" y="2369393"/>
            <a:ext cx="11029419" cy="2246769"/>
          </a:xfrm>
          <a:prstGeom prst="rect">
            <a:avLst/>
          </a:prstGeom>
        </p:spPr>
        <p:txBody>
          <a:bodyPr wrap="square">
            <a:spAutoFit/>
          </a:bodyPr>
          <a:lstStyle/>
          <a:p>
            <a:pPr algn="just" defTabSz="342900">
              <a:lnSpc>
                <a:spcPts val="2800"/>
              </a:lnSpc>
            </a:pPr>
            <a:r>
              <a:rPr lang="vi-VN" sz="2000" i="1" dirty="0" smtClean="0">
                <a:solidFill>
                  <a:srgbClr val="FF0000"/>
                </a:solidFill>
                <a:latin typeface="UTM Avo" panose="02040603050506020204" pitchFamily="18" charset="0"/>
                <a:cs typeface="Times New Roman" panose="02020603050405020304" pitchFamily="18" charset="0"/>
              </a:rPr>
              <a:t>Bước </a:t>
            </a:r>
            <a:r>
              <a:rPr lang="vi-VN" sz="2000" i="1" dirty="0">
                <a:solidFill>
                  <a:srgbClr val="FF0000"/>
                </a:solidFill>
                <a:latin typeface="UTM Avo" panose="02040603050506020204" pitchFamily="18" charset="0"/>
                <a:cs typeface="Times New Roman" panose="02020603050405020304" pitchFamily="18" charset="0"/>
              </a:rPr>
              <a:t>1: </a:t>
            </a:r>
            <a:r>
              <a:rPr lang="vi-VN" sz="2000" dirty="0">
                <a:latin typeface="UTM Avo" panose="02040603050506020204" pitchFamily="18" charset="0"/>
                <a:cs typeface="Times New Roman" panose="02020603050405020304" pitchFamily="18" charset="0"/>
              </a:rPr>
              <a:t>Trước khi xem video</a:t>
            </a:r>
          </a:p>
          <a:p>
            <a:pPr algn="just" defTabSz="342900">
              <a:lnSpc>
                <a:spcPts val="2800"/>
              </a:lnSpc>
            </a:pPr>
            <a:r>
              <a:rPr lang="vi-VN" sz="2000" dirty="0">
                <a:latin typeface="UTM Avo" panose="02040603050506020204" pitchFamily="18" charset="0"/>
                <a:cs typeface="Times New Roman" panose="02020603050405020304" pitchFamily="18" charset="0"/>
              </a:rPr>
              <a:t>− Kiểm tra để đảm bảo trên máy tính đã có video cần xem về chủ đề Tết</a:t>
            </a:r>
            <a:r>
              <a:rPr lang="en-US" sz="2000" dirty="0">
                <a:latin typeface="UTM Avo" panose="02040603050506020204" pitchFamily="18" charset="0"/>
                <a:cs typeface="Times New Roman" panose="02020603050405020304" pitchFamily="18" charset="0"/>
              </a:rPr>
              <a:t> </a:t>
            </a:r>
            <a:r>
              <a:rPr lang="vi-VN" sz="2000" dirty="0">
                <a:latin typeface="UTM Avo" panose="02040603050506020204" pitchFamily="18" charset="0"/>
                <a:cs typeface="Times New Roman" panose="02020603050405020304" pitchFamily="18" charset="0"/>
              </a:rPr>
              <a:t>ba miền.</a:t>
            </a:r>
          </a:p>
          <a:p>
            <a:pPr algn="just" defTabSz="342900">
              <a:lnSpc>
                <a:spcPts val="2800"/>
              </a:lnSpc>
            </a:pPr>
            <a:r>
              <a:rPr lang="vi-VN" sz="2000" dirty="0">
                <a:latin typeface="UTM Avo" panose="02040603050506020204" pitchFamily="18" charset="0"/>
                <a:cs typeface="Times New Roman" panose="02020603050405020304" pitchFamily="18" charset="0"/>
              </a:rPr>
              <a:t>− Suy nghĩ về những niềm vui trong ngày Tết nguyên đán và sẵn sàng tìm</a:t>
            </a:r>
            <a:r>
              <a:rPr lang="en-US" sz="2000" dirty="0">
                <a:latin typeface="UTM Avo" panose="02040603050506020204" pitchFamily="18" charset="0"/>
                <a:cs typeface="Times New Roman" panose="02020603050405020304" pitchFamily="18" charset="0"/>
              </a:rPr>
              <a:t> t</a:t>
            </a:r>
            <a:r>
              <a:rPr lang="vi-VN" sz="2000" dirty="0">
                <a:latin typeface="UTM Avo" panose="02040603050506020204" pitchFamily="18" charset="0"/>
                <a:cs typeface="Times New Roman" panose="02020603050405020304" pitchFamily="18" charset="0"/>
              </a:rPr>
              <a:t>hấy những điểm mới lạ với em về phong tục đón Tết như món ăn ngày Tết,mâm ngũ quả, loại hoa ngày Tết, hoạt động và trò chơi trong ngày Tết,</a:t>
            </a:r>
            <a:r>
              <a:rPr lang="en-US" sz="2000" dirty="0">
                <a:latin typeface="UTM Avo" panose="02040603050506020204" pitchFamily="18" charset="0"/>
                <a:cs typeface="Times New Roman" panose="02020603050405020304" pitchFamily="18" charset="0"/>
              </a:rPr>
              <a:t> </a:t>
            </a:r>
            <a:r>
              <a:rPr lang="vi-VN" sz="2000" dirty="0">
                <a:latin typeface="UTM Avo" panose="02040603050506020204" pitchFamily="18" charset="0"/>
                <a:cs typeface="Times New Roman" panose="02020603050405020304" pitchFamily="18" charset="0"/>
              </a:rPr>
              <a:t>lời nói và hành vi trong ngày Tết</a:t>
            </a:r>
            <a:r>
              <a:rPr lang="vi-VN" sz="2000" dirty="0" smtClean="0">
                <a:latin typeface="UTM Avo" panose="02040603050506020204" pitchFamily="18" charset="0"/>
                <a:cs typeface="Times New Roman" panose="02020603050405020304" pitchFamily="18" charset="0"/>
              </a:rPr>
              <a:t>,...</a:t>
            </a:r>
            <a:endParaRPr lang="en-US" sz="2000" dirty="0" smtClean="0">
              <a:latin typeface="UTM Avo" panose="02040603050506020204" pitchFamily="18" charset="0"/>
              <a:cs typeface="Times New Roman" panose="02020603050405020304" pitchFamily="18" charset="0"/>
            </a:endParaRPr>
          </a:p>
          <a:p>
            <a:pPr algn="just" defTabSz="342900">
              <a:lnSpc>
                <a:spcPts val="2800"/>
              </a:lnSpc>
            </a:pPr>
            <a:endParaRPr lang="vi-VN" sz="2000" dirty="0">
              <a:latin typeface="UTM Avo" panose="02040603050506020204" pitchFamily="18" charset="0"/>
              <a:cs typeface="Times New Roman" panose="02020603050405020304" pitchFamily="18" charset="0"/>
            </a:endParaRPr>
          </a:p>
        </p:txBody>
      </p:sp>
      <p:pic>
        <p:nvPicPr>
          <p:cNvPr id="13" name="Picture 12">
            <a:extLst>
              <a:ext uri="{FF2B5EF4-FFF2-40B4-BE49-F238E27FC236}">
                <a16:creationId xmlns:a16="http://schemas.microsoft.com/office/drawing/2014/main" id="{D2EDE865-CF50-93A7-5FFC-949ECE04CA6A}"/>
              </a:ext>
            </a:extLst>
          </p:cNvPr>
          <p:cNvPicPr>
            <a:picLocks noChangeAspect="1"/>
          </p:cNvPicPr>
          <p:nvPr/>
        </p:nvPicPr>
        <p:blipFill>
          <a:blip r:embed="rId2"/>
          <a:stretch>
            <a:fillRect/>
          </a:stretch>
        </p:blipFill>
        <p:spPr>
          <a:xfrm>
            <a:off x="6918799" y="3958567"/>
            <a:ext cx="4701654" cy="2588285"/>
          </a:xfrm>
          <a:prstGeom prst="rect">
            <a:avLst/>
          </a:prstGeom>
        </p:spPr>
      </p:pic>
      <p:sp>
        <p:nvSpPr>
          <p:cNvPr id="7" name="Rectangle 6"/>
          <p:cNvSpPr/>
          <p:nvPr/>
        </p:nvSpPr>
        <p:spPr>
          <a:xfrm>
            <a:off x="390224" y="4359680"/>
            <a:ext cx="5597525" cy="1528624"/>
          </a:xfrm>
          <a:prstGeom prst="rect">
            <a:avLst/>
          </a:prstGeom>
        </p:spPr>
        <p:txBody>
          <a:bodyPr wrap="square">
            <a:spAutoFit/>
          </a:bodyPr>
          <a:lstStyle/>
          <a:p>
            <a:pPr algn="just" defTabSz="342900">
              <a:lnSpc>
                <a:spcPts val="2800"/>
              </a:lnSpc>
            </a:pPr>
            <a:r>
              <a:rPr lang="vi-VN" sz="2000" i="1" dirty="0">
                <a:solidFill>
                  <a:srgbClr val="FF0000"/>
                </a:solidFill>
                <a:latin typeface="UTM Avo" panose="02040603050506020204" pitchFamily="18" charset="0"/>
                <a:cs typeface="Times New Roman" panose="02020603050405020304" pitchFamily="18" charset="0"/>
              </a:rPr>
              <a:t>Bước 2: </a:t>
            </a:r>
            <a:r>
              <a:rPr lang="vi-VN" sz="2000" dirty="0">
                <a:latin typeface="UTM Avo" panose="02040603050506020204" pitchFamily="18" charset="0"/>
                <a:cs typeface="Times New Roman" panose="02020603050405020304" pitchFamily="18" charset="0"/>
              </a:rPr>
              <a:t>Mở video Tết ba miền </a:t>
            </a:r>
          </a:p>
          <a:p>
            <a:pPr algn="just" defTabSz="342900">
              <a:lnSpc>
                <a:spcPts val="2800"/>
              </a:lnSpc>
            </a:pPr>
            <a:r>
              <a:rPr lang="vi-VN" sz="2000" dirty="0">
                <a:latin typeface="UTM Avo" panose="02040603050506020204" pitchFamily="18" charset="0"/>
                <a:cs typeface="Times New Roman" panose="02020603050405020304" pitchFamily="18" charset="0"/>
              </a:rPr>
              <a:t>− Nháy nút phải chuột vào biểu tượng video Tết ba miền trên màn hình nền.</a:t>
            </a:r>
          </a:p>
          <a:p>
            <a:pPr algn="just" defTabSz="342900">
              <a:lnSpc>
                <a:spcPts val="2800"/>
              </a:lnSpc>
            </a:pPr>
            <a:r>
              <a:rPr lang="vi-VN" sz="2000" dirty="0">
                <a:latin typeface="UTM Avo" panose="02040603050506020204" pitchFamily="18" charset="0"/>
                <a:cs typeface="Times New Roman" panose="02020603050405020304" pitchFamily="18" charset="0"/>
              </a:rPr>
              <a:t>− Chọn Open with → Windows Media Player</a:t>
            </a:r>
            <a:r>
              <a:rPr lang="vi-VN" sz="2000" dirty="0" smtClean="0">
                <a:latin typeface="UTM Avo" panose="02040603050506020204" pitchFamily="18" charset="0"/>
                <a:cs typeface="Times New Roman" panose="02020603050405020304" pitchFamily="18" charset="0"/>
              </a:rPr>
              <a:t>.</a:t>
            </a:r>
            <a:endParaRPr lang="vi-VN" sz="2000" dirty="0">
              <a:latin typeface="UTM Avo" panose="02040603050506020204" pitchFamily="18" charset="0"/>
              <a:cs typeface="Times New Roman" panose="02020603050405020304" pitchFamily="18" charset="0"/>
            </a:endParaRPr>
          </a:p>
        </p:txBody>
      </p:sp>
      <p:sp>
        <p:nvSpPr>
          <p:cNvPr id="9" name="Rectangle 8"/>
          <p:cNvSpPr/>
          <p:nvPr/>
        </p:nvSpPr>
        <p:spPr>
          <a:xfrm>
            <a:off x="355045" y="1833093"/>
            <a:ext cx="11265408" cy="451406"/>
          </a:xfrm>
          <a:prstGeom prst="rect">
            <a:avLst/>
          </a:prstGeom>
        </p:spPr>
        <p:txBody>
          <a:bodyPr wrap="square">
            <a:spAutoFit/>
          </a:bodyPr>
          <a:lstStyle/>
          <a:p>
            <a:pPr algn="just" defTabSz="342900">
              <a:lnSpc>
                <a:spcPts val="2800"/>
              </a:lnSpc>
            </a:pPr>
            <a:r>
              <a:rPr lang="vi-VN" sz="2000" b="1" dirty="0">
                <a:solidFill>
                  <a:srgbClr val="FF0000"/>
                </a:solidFill>
                <a:latin typeface="UTM Avo" panose="02040603050506020204" pitchFamily="18" charset="0"/>
                <a:cs typeface="Times New Roman" panose="02020603050405020304" pitchFamily="18" charset="0"/>
              </a:rPr>
              <a:t> Hướng dẫn: </a:t>
            </a:r>
            <a:r>
              <a:rPr lang="vi-VN" sz="2000" dirty="0">
                <a:latin typeface="UTM Avo" panose="02040603050506020204" pitchFamily="18" charset="0"/>
                <a:cs typeface="Times New Roman" panose="02020603050405020304" pitchFamily="18" charset="0"/>
              </a:rPr>
              <a:t>(Những hướng dẫn sau đây sử dụng phần mềm Windows </a:t>
            </a:r>
            <a:r>
              <a:rPr lang="vi-VN" sz="2000" dirty="0" smtClean="0">
                <a:latin typeface="UTM Avo" panose="02040603050506020204" pitchFamily="18" charset="0"/>
                <a:cs typeface="Times New Roman" panose="02020603050405020304" pitchFamily="18" charset="0"/>
              </a:rPr>
              <a:t>Media</a:t>
            </a:r>
            <a:r>
              <a:rPr lang="en-US" sz="2000" dirty="0">
                <a:latin typeface="UTM Avo" panose="02040603050506020204" pitchFamily="18" charset="0"/>
                <a:cs typeface="Times New Roman" panose="02020603050405020304" pitchFamily="18" charset="0"/>
              </a:rPr>
              <a:t> </a:t>
            </a:r>
            <a:r>
              <a:rPr lang="vi-VN" sz="2000" dirty="0" smtClean="0">
                <a:latin typeface="UTM Avo" panose="02040603050506020204" pitchFamily="18" charset="0"/>
                <a:cs typeface="Times New Roman" panose="02020603050405020304" pitchFamily="18" charset="0"/>
              </a:rPr>
              <a:t>Player </a:t>
            </a:r>
            <a:r>
              <a:rPr lang="vi-VN" sz="2000" dirty="0">
                <a:latin typeface="UTM Avo" panose="02040603050506020204" pitchFamily="18" charset="0"/>
                <a:cs typeface="Times New Roman" panose="02020603050405020304" pitchFamily="18" charset="0"/>
              </a:rPr>
              <a:t>để minh hoạ).</a:t>
            </a:r>
            <a:endParaRPr lang="en-US" sz="2000" dirty="0">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40611387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CC27A5A-A44A-449C-8F78-ECA8C50CA14F}"/>
              </a:ext>
            </a:extLst>
          </p:cNvPr>
          <p:cNvSpPr/>
          <p:nvPr/>
        </p:nvSpPr>
        <p:spPr>
          <a:xfrm>
            <a:off x="596920" y="339454"/>
            <a:ext cx="10806288" cy="810478"/>
          </a:xfrm>
          <a:prstGeom prst="rect">
            <a:avLst/>
          </a:prstGeom>
        </p:spPr>
        <p:txBody>
          <a:bodyPr wrap="square">
            <a:spAutoFit/>
          </a:bodyPr>
          <a:lstStyle/>
          <a:p>
            <a:pPr algn="just" defTabSz="342900">
              <a:lnSpc>
                <a:spcPts val="2800"/>
              </a:lnSpc>
            </a:pPr>
            <a:r>
              <a:rPr lang="vi-VN" sz="2000" i="1" dirty="0">
                <a:solidFill>
                  <a:srgbClr val="FF0000"/>
                </a:solidFill>
                <a:latin typeface="UTM Avo" panose="02040603050506020204" pitchFamily="18" charset="0"/>
                <a:cs typeface="Times New Roman" panose="02020603050405020304" pitchFamily="18" charset="0"/>
              </a:rPr>
              <a:t>Bước 3:</a:t>
            </a:r>
            <a:r>
              <a:rPr lang="vi-VN" sz="2000" dirty="0">
                <a:latin typeface="UTM Avo" panose="02040603050506020204" pitchFamily="18" charset="0"/>
                <a:cs typeface="Times New Roman" panose="02020603050405020304" pitchFamily="18" charset="0"/>
              </a:rPr>
              <a:t> Xem video trên Windows Media Player</a:t>
            </a:r>
          </a:p>
          <a:p>
            <a:pPr algn="just" defTabSz="342900">
              <a:lnSpc>
                <a:spcPts val="2800"/>
              </a:lnSpc>
            </a:pPr>
            <a:r>
              <a:rPr lang="vi-VN" sz="2000" dirty="0">
                <a:latin typeface="UTM Avo" panose="02040603050506020204" pitchFamily="18" charset="0"/>
                <a:cs typeface="Times New Roman" panose="02020603050405020304" pitchFamily="18" charset="0"/>
              </a:rPr>
              <a:t>− Sử dụng một số nút điều khiển trên phần mềm Windows Media Player để</a:t>
            </a:r>
            <a:r>
              <a:rPr lang="en-US" sz="2000" dirty="0">
                <a:latin typeface="UTM Avo" panose="02040603050506020204" pitchFamily="18" charset="0"/>
                <a:cs typeface="Times New Roman" panose="02020603050405020304" pitchFamily="18" charset="0"/>
              </a:rPr>
              <a:t> </a:t>
            </a:r>
            <a:r>
              <a:rPr lang="vi-VN" sz="2000" dirty="0">
                <a:latin typeface="UTM Avo" panose="02040603050506020204" pitchFamily="18" charset="0"/>
                <a:cs typeface="Times New Roman" panose="02020603050405020304" pitchFamily="18" charset="0"/>
              </a:rPr>
              <a:t>xem video</a:t>
            </a:r>
            <a:r>
              <a:rPr lang="vi-VN" sz="2000" dirty="0" smtClean="0">
                <a:latin typeface="UTM Avo" panose="02040603050506020204" pitchFamily="18" charset="0"/>
                <a:cs typeface="Times New Roman" panose="02020603050405020304" pitchFamily="18" charset="0"/>
              </a:rPr>
              <a:t>.</a:t>
            </a:r>
          </a:p>
        </p:txBody>
      </p:sp>
      <p:pic>
        <p:nvPicPr>
          <p:cNvPr id="8" name="Picture 7">
            <a:extLst>
              <a:ext uri="{FF2B5EF4-FFF2-40B4-BE49-F238E27FC236}">
                <a16:creationId xmlns:a16="http://schemas.microsoft.com/office/drawing/2014/main" id="{6C4044C3-66BF-3CA2-0466-69A1D43EED41}"/>
              </a:ext>
            </a:extLst>
          </p:cNvPr>
          <p:cNvPicPr>
            <a:picLocks noChangeAspect="1"/>
          </p:cNvPicPr>
          <p:nvPr/>
        </p:nvPicPr>
        <p:blipFill>
          <a:blip r:embed="rId2"/>
          <a:stretch>
            <a:fillRect/>
          </a:stretch>
        </p:blipFill>
        <p:spPr>
          <a:xfrm>
            <a:off x="3288381" y="1367655"/>
            <a:ext cx="4563267" cy="2463558"/>
          </a:xfrm>
          <a:prstGeom prst="rect">
            <a:avLst/>
          </a:prstGeom>
        </p:spPr>
      </p:pic>
      <p:sp>
        <p:nvSpPr>
          <p:cNvPr id="3" name="Rectangle 2"/>
          <p:cNvSpPr/>
          <p:nvPr/>
        </p:nvSpPr>
        <p:spPr>
          <a:xfrm>
            <a:off x="596920" y="3967430"/>
            <a:ext cx="11064037" cy="2964914"/>
          </a:xfrm>
          <a:prstGeom prst="rect">
            <a:avLst/>
          </a:prstGeom>
        </p:spPr>
        <p:txBody>
          <a:bodyPr wrap="square">
            <a:spAutoFit/>
          </a:bodyPr>
          <a:lstStyle/>
          <a:p>
            <a:pPr algn="just" defTabSz="342900">
              <a:lnSpc>
                <a:spcPts val="2800"/>
              </a:lnSpc>
            </a:pPr>
            <a:r>
              <a:rPr lang="vi-VN" sz="2000" dirty="0">
                <a:latin typeface="UTM Avo" panose="02040603050506020204" pitchFamily="18" charset="0"/>
                <a:cs typeface="Times New Roman" panose="02020603050405020304" pitchFamily="18" charset="0"/>
              </a:rPr>
              <a:t>− Xem video. Lưu ý những chi tiết, những phong tục mới lạ, gây ấn tượng để kể lại cho mọi người nghe.</a:t>
            </a:r>
          </a:p>
          <a:p>
            <a:pPr algn="just" defTabSz="342900">
              <a:lnSpc>
                <a:spcPts val="2800"/>
              </a:lnSpc>
            </a:pPr>
            <a:r>
              <a:rPr lang="vi-VN" sz="2000" dirty="0">
                <a:latin typeface="UTM Avo" panose="02040603050506020204" pitchFamily="18" charset="0"/>
                <a:cs typeface="Times New Roman" panose="02020603050405020304" pitchFamily="18" charset="0"/>
              </a:rPr>
              <a:t>Bước 4: Kể lại chi tiết ấn tượng về phong tục đón Tết</a:t>
            </a:r>
          </a:p>
          <a:p>
            <a:pPr algn="just" defTabSz="342900">
              <a:lnSpc>
                <a:spcPts val="2800"/>
              </a:lnSpc>
            </a:pPr>
            <a:r>
              <a:rPr lang="vi-VN" sz="2000" dirty="0">
                <a:latin typeface="UTM Avo" panose="02040603050506020204" pitchFamily="18" charset="0"/>
                <a:cs typeface="Times New Roman" panose="02020603050405020304" pitchFamily="18" charset="0"/>
              </a:rPr>
              <a:t>− Kể lại những điểm khác nhau về phong tục đón Tết giữa nơi em đang sống và ở những nơi mà em xem được trong video.</a:t>
            </a:r>
          </a:p>
          <a:p>
            <a:pPr algn="just" defTabSz="342900">
              <a:lnSpc>
                <a:spcPts val="2800"/>
              </a:lnSpc>
            </a:pPr>
            <a:r>
              <a:rPr lang="vi-VN" sz="2000" dirty="0">
                <a:latin typeface="UTM Avo" panose="02040603050506020204" pitchFamily="18" charset="0"/>
                <a:cs typeface="Times New Roman" panose="02020603050405020304" pitchFamily="18" charset="0"/>
              </a:rPr>
              <a:t>− Nhấn mạnh hơn đến những chi tiết mà em thấy mới mẻ và thú vị qua đoạn video được xem, như món ăn, loại hoa quả, trò chơi, bài hát, thói quen,... </a:t>
            </a:r>
          </a:p>
          <a:p>
            <a:pPr algn="just" defTabSz="342900">
              <a:lnSpc>
                <a:spcPts val="2800"/>
              </a:lnSpc>
            </a:pPr>
            <a:endParaRPr lang="vi-VN" sz="2400" dirty="0">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33700804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C470FED-6D37-4300-BD58-1497D23A9FF1}"/>
              </a:ext>
            </a:extLst>
          </p:cNvPr>
          <p:cNvSpPr/>
          <p:nvPr/>
        </p:nvSpPr>
        <p:spPr>
          <a:xfrm>
            <a:off x="355046" y="1765502"/>
            <a:ext cx="9401903" cy="4760278"/>
          </a:xfrm>
          <a:prstGeom prst="rect">
            <a:avLst/>
          </a:prstGeom>
        </p:spPr>
        <p:txBody>
          <a:bodyPr wrap="square">
            <a:spAutoFit/>
          </a:bodyPr>
          <a:lstStyle/>
          <a:p>
            <a:pPr algn="just" defTabSz="342900">
              <a:lnSpc>
                <a:spcPts val="2600"/>
              </a:lnSpc>
            </a:pPr>
            <a:r>
              <a:rPr lang="vi-VN" sz="2400" b="1" dirty="0">
                <a:solidFill>
                  <a:schemeClr val="accent6">
                    <a:lumMod val="75000"/>
                  </a:schemeClr>
                </a:solidFill>
                <a:latin typeface="UTM Avo" panose="02040603050506020204" pitchFamily="18" charset="0"/>
                <a:cs typeface="Times New Roman" panose="02020603050405020304" pitchFamily="18" charset="0"/>
              </a:rPr>
              <a:t>Hướng dẫn:</a:t>
            </a:r>
          </a:p>
          <a:p>
            <a:pPr algn="just" defTabSz="342900">
              <a:lnSpc>
                <a:spcPts val="2600"/>
              </a:lnSpc>
            </a:pPr>
            <a:r>
              <a:rPr lang="vi-VN" sz="2000" i="1" dirty="0">
                <a:solidFill>
                  <a:schemeClr val="accent6">
                    <a:lumMod val="75000"/>
                  </a:schemeClr>
                </a:solidFill>
                <a:latin typeface="UTM Avo" panose="02040603050506020204" pitchFamily="18" charset="0"/>
                <a:cs typeface="Times New Roman" panose="02020603050405020304" pitchFamily="18" charset="0"/>
              </a:rPr>
              <a:t>Bước 1: </a:t>
            </a:r>
            <a:r>
              <a:rPr lang="vi-VN" sz="2000" dirty="0">
                <a:latin typeface="UTM Avo" panose="02040603050506020204" pitchFamily="18" charset="0"/>
                <a:cs typeface="Times New Roman" panose="02020603050405020304" pitchFamily="18" charset="0"/>
              </a:rPr>
              <a:t>Trước khi xem video</a:t>
            </a:r>
          </a:p>
          <a:p>
            <a:pPr algn="just" defTabSz="342900">
              <a:lnSpc>
                <a:spcPts val="2600"/>
              </a:lnSpc>
            </a:pPr>
            <a:r>
              <a:rPr lang="vi-VN" sz="2000" dirty="0">
                <a:latin typeface="UTM Avo" panose="02040603050506020204" pitchFamily="18" charset="0"/>
                <a:cs typeface="Times New Roman" panose="02020603050405020304" pitchFamily="18" charset="0"/>
              </a:rPr>
              <a:t>− Kiểm tra để đảm bảo trên máy tính đã có video</a:t>
            </a:r>
            <a:r>
              <a:rPr lang="en-US" sz="2000" dirty="0">
                <a:latin typeface="UTM Avo" panose="02040603050506020204" pitchFamily="18" charset="0"/>
                <a:cs typeface="Times New Roman" panose="02020603050405020304" pitchFamily="18" charset="0"/>
              </a:rPr>
              <a:t> </a:t>
            </a:r>
            <a:r>
              <a:rPr lang="vi-VN" sz="2000" dirty="0">
                <a:latin typeface="UTM Avo" panose="02040603050506020204" pitchFamily="18" charset="0"/>
                <a:cs typeface="Times New Roman" panose="02020603050405020304" pitchFamily="18" charset="0"/>
              </a:rPr>
              <a:t>cần xem về một truyền thuyết của thời kì các vua</a:t>
            </a:r>
            <a:r>
              <a:rPr lang="en-US" sz="2000" dirty="0">
                <a:latin typeface="UTM Avo" panose="02040603050506020204" pitchFamily="18" charset="0"/>
                <a:cs typeface="Times New Roman" panose="02020603050405020304" pitchFamily="18" charset="0"/>
              </a:rPr>
              <a:t> </a:t>
            </a:r>
            <a:r>
              <a:rPr lang="vi-VN" sz="2000" dirty="0">
                <a:latin typeface="UTM Avo" panose="02040603050506020204" pitchFamily="18" charset="0"/>
                <a:cs typeface="Times New Roman" panose="02020603050405020304" pitchFamily="18" charset="0"/>
              </a:rPr>
              <a:t>Hùng. Chẳng hạn, video </a:t>
            </a:r>
            <a:r>
              <a:rPr lang="vi-VN" sz="2000" dirty="0">
                <a:solidFill>
                  <a:schemeClr val="accent6">
                    <a:lumMod val="75000"/>
                  </a:schemeClr>
                </a:solidFill>
                <a:latin typeface="UTM Avo" panose="02040603050506020204" pitchFamily="18" charset="0"/>
                <a:cs typeface="Times New Roman" panose="02020603050405020304" pitchFamily="18" charset="0"/>
              </a:rPr>
              <a:t>Sự tích quả dưa hấu</a:t>
            </a:r>
            <a:r>
              <a:rPr lang="vi-VN" sz="2000" dirty="0">
                <a:latin typeface="UTM Avo" panose="02040603050506020204" pitchFamily="18" charset="0"/>
                <a:cs typeface="Times New Roman" panose="02020603050405020304" pitchFamily="18" charset="0"/>
              </a:rPr>
              <a:t>.</a:t>
            </a:r>
          </a:p>
          <a:p>
            <a:pPr algn="just" defTabSz="342900">
              <a:lnSpc>
                <a:spcPts val="2600"/>
              </a:lnSpc>
            </a:pPr>
            <a:r>
              <a:rPr lang="vi-VN" sz="2000" i="1" dirty="0">
                <a:solidFill>
                  <a:schemeClr val="accent6">
                    <a:lumMod val="75000"/>
                  </a:schemeClr>
                </a:solidFill>
                <a:latin typeface="UTM Avo" panose="02040603050506020204" pitchFamily="18" charset="0"/>
                <a:cs typeface="Times New Roman" panose="02020603050405020304" pitchFamily="18" charset="0"/>
              </a:rPr>
              <a:t>Bước 2:</a:t>
            </a:r>
            <a:r>
              <a:rPr lang="vi-VN" sz="2000" dirty="0">
                <a:latin typeface="UTM Avo" panose="02040603050506020204" pitchFamily="18" charset="0"/>
                <a:cs typeface="Times New Roman" panose="02020603050405020304" pitchFamily="18" charset="0"/>
              </a:rPr>
              <a:t> Mở video </a:t>
            </a:r>
            <a:r>
              <a:rPr lang="vi-VN" sz="2000" dirty="0">
                <a:solidFill>
                  <a:schemeClr val="accent6">
                    <a:lumMod val="75000"/>
                  </a:schemeClr>
                </a:solidFill>
                <a:latin typeface="UTM Avo" panose="02040603050506020204" pitchFamily="18" charset="0"/>
                <a:cs typeface="Times New Roman" panose="02020603050405020304" pitchFamily="18" charset="0"/>
              </a:rPr>
              <a:t>Sự tích quả dưa hấu</a:t>
            </a:r>
            <a:r>
              <a:rPr lang="en-US" sz="2000" dirty="0">
                <a:latin typeface="UTM Avo" panose="02040603050506020204" pitchFamily="18" charset="0"/>
                <a:cs typeface="Times New Roman" panose="02020603050405020304" pitchFamily="18" charset="0"/>
              </a:rPr>
              <a:t> </a:t>
            </a:r>
            <a:r>
              <a:rPr lang="vi-VN" sz="2000" dirty="0">
                <a:latin typeface="UTM Avo" panose="02040603050506020204" pitchFamily="18" charset="0"/>
                <a:cs typeface="Times New Roman" panose="02020603050405020304" pitchFamily="18" charset="0"/>
              </a:rPr>
              <a:t>Tương tự như video </a:t>
            </a:r>
            <a:r>
              <a:rPr lang="vi-VN" sz="2000" dirty="0">
                <a:solidFill>
                  <a:schemeClr val="accent6">
                    <a:lumMod val="75000"/>
                  </a:schemeClr>
                </a:solidFill>
                <a:latin typeface="UTM Avo" panose="02040603050506020204" pitchFamily="18" charset="0"/>
                <a:cs typeface="Times New Roman" panose="02020603050405020304" pitchFamily="18" charset="0"/>
              </a:rPr>
              <a:t>Tết ba miền</a:t>
            </a:r>
            <a:r>
              <a:rPr lang="vi-VN" sz="2000" dirty="0">
                <a:latin typeface="UTM Avo" panose="02040603050506020204" pitchFamily="18" charset="0"/>
                <a:cs typeface="Times New Roman" panose="02020603050405020304" pitchFamily="18" charset="0"/>
              </a:rPr>
              <a:t>, chọn </a:t>
            </a:r>
            <a:r>
              <a:rPr lang="vi-VN" sz="2000" b="1" dirty="0">
                <a:latin typeface="UTM Avo" panose="02040603050506020204" pitchFamily="18" charset="0"/>
                <a:cs typeface="Times New Roman" panose="02020603050405020304" pitchFamily="18" charset="0"/>
              </a:rPr>
              <a:t>Open with </a:t>
            </a:r>
            <a:r>
              <a:rPr lang="vi-VN" sz="2000" dirty="0">
                <a:latin typeface="UTM Avo" panose="02040603050506020204" pitchFamily="18" charset="0"/>
                <a:cs typeface="Times New Roman" panose="02020603050405020304" pitchFamily="18" charset="0"/>
              </a:rPr>
              <a:t>→</a:t>
            </a:r>
            <a:r>
              <a:rPr lang="en-US" sz="2000" dirty="0">
                <a:latin typeface="UTM Avo" panose="02040603050506020204" pitchFamily="18" charset="0"/>
                <a:cs typeface="Times New Roman" panose="02020603050405020304" pitchFamily="18" charset="0"/>
              </a:rPr>
              <a:t> </a:t>
            </a:r>
            <a:r>
              <a:rPr lang="vi-VN" sz="2000" b="1" dirty="0">
                <a:latin typeface="UTM Avo" panose="02040603050506020204" pitchFamily="18" charset="0"/>
                <a:cs typeface="Times New Roman" panose="02020603050405020304" pitchFamily="18" charset="0"/>
              </a:rPr>
              <a:t>Windows Media Player.</a:t>
            </a:r>
          </a:p>
          <a:p>
            <a:pPr algn="just" defTabSz="342900">
              <a:lnSpc>
                <a:spcPts val="2600"/>
              </a:lnSpc>
            </a:pPr>
            <a:r>
              <a:rPr lang="vi-VN" sz="2000" i="1" dirty="0">
                <a:solidFill>
                  <a:schemeClr val="accent6">
                    <a:lumMod val="75000"/>
                  </a:schemeClr>
                </a:solidFill>
                <a:latin typeface="UTM Avo" panose="02040603050506020204" pitchFamily="18" charset="0"/>
                <a:cs typeface="Times New Roman" panose="02020603050405020304" pitchFamily="18" charset="0"/>
              </a:rPr>
              <a:t>Bước 3: </a:t>
            </a:r>
            <a:r>
              <a:rPr lang="vi-VN" sz="2000" dirty="0">
                <a:latin typeface="UTM Avo" panose="02040603050506020204" pitchFamily="18" charset="0"/>
                <a:cs typeface="Times New Roman" panose="02020603050405020304" pitchFamily="18" charset="0"/>
              </a:rPr>
              <a:t>Xem video </a:t>
            </a:r>
            <a:r>
              <a:rPr lang="vi-VN" sz="2000" dirty="0">
                <a:solidFill>
                  <a:schemeClr val="accent6">
                    <a:lumMod val="75000"/>
                  </a:schemeClr>
                </a:solidFill>
                <a:latin typeface="UTM Avo" panose="02040603050506020204" pitchFamily="18" charset="0"/>
                <a:cs typeface="Times New Roman" panose="02020603050405020304" pitchFamily="18" charset="0"/>
              </a:rPr>
              <a:t>Sự tích quả dưa hấu</a:t>
            </a:r>
          </a:p>
          <a:p>
            <a:pPr algn="just" defTabSz="342900">
              <a:lnSpc>
                <a:spcPts val="2600"/>
              </a:lnSpc>
            </a:pPr>
            <a:r>
              <a:rPr lang="vi-VN" sz="2000" dirty="0">
                <a:latin typeface="UTM Avo" panose="02040603050506020204" pitchFamily="18" charset="0"/>
                <a:cs typeface="Times New Roman" panose="02020603050405020304" pitchFamily="18" charset="0"/>
              </a:rPr>
              <a:t>− Xem video. Lưu ý nội dung và ý nghĩa của câu chuyện hoặc những chi tiết</a:t>
            </a:r>
            <a:r>
              <a:rPr lang="en-US" sz="2000" dirty="0">
                <a:latin typeface="UTM Avo" panose="02040603050506020204" pitchFamily="18" charset="0"/>
                <a:cs typeface="Times New Roman" panose="02020603050405020304" pitchFamily="18" charset="0"/>
              </a:rPr>
              <a:t> </a:t>
            </a:r>
            <a:r>
              <a:rPr lang="vi-VN" sz="2000" dirty="0">
                <a:latin typeface="UTM Avo" panose="02040603050506020204" pitchFamily="18" charset="0"/>
                <a:cs typeface="Times New Roman" panose="02020603050405020304" pitchFamily="18" charset="0"/>
              </a:rPr>
              <a:t>mới mẻ, gây ấn tượng để kể lại cho mọi người nghe.</a:t>
            </a:r>
          </a:p>
          <a:p>
            <a:pPr algn="just" defTabSz="342900">
              <a:lnSpc>
                <a:spcPts val="2600"/>
              </a:lnSpc>
            </a:pPr>
            <a:r>
              <a:rPr lang="vi-VN" sz="2000" dirty="0">
                <a:latin typeface="UTM Avo" panose="02040603050506020204" pitchFamily="18" charset="0"/>
                <a:cs typeface="Times New Roman" panose="02020603050405020304" pitchFamily="18" charset="0"/>
              </a:rPr>
              <a:t>− Em có thể sử dụng các nút điều khiển để xem lại từng đoạn video.</a:t>
            </a:r>
          </a:p>
          <a:p>
            <a:pPr algn="just" defTabSz="342900">
              <a:lnSpc>
                <a:spcPts val="2600"/>
              </a:lnSpc>
            </a:pPr>
            <a:r>
              <a:rPr lang="vi-VN" sz="2000" dirty="0">
                <a:latin typeface="UTM Avo" panose="02040603050506020204" pitchFamily="18" charset="0"/>
                <a:cs typeface="Times New Roman" panose="02020603050405020304" pitchFamily="18" charset="0"/>
              </a:rPr>
              <a:t>Bước 4: Kể lại </a:t>
            </a:r>
            <a:r>
              <a:rPr lang="vi-VN" sz="2000" dirty="0">
                <a:solidFill>
                  <a:schemeClr val="accent6">
                    <a:lumMod val="75000"/>
                  </a:schemeClr>
                </a:solidFill>
                <a:latin typeface="UTM Avo" panose="02040603050506020204" pitchFamily="18" charset="0"/>
                <a:cs typeface="Times New Roman" panose="02020603050405020304" pitchFamily="18" charset="0"/>
              </a:rPr>
              <a:t>Sự tích quả dưa hấu</a:t>
            </a:r>
            <a:endParaRPr lang="en-US" sz="2000" dirty="0">
              <a:solidFill>
                <a:schemeClr val="accent6">
                  <a:lumMod val="75000"/>
                </a:schemeClr>
              </a:solidFill>
              <a:latin typeface="UTM Avo" panose="02040603050506020204" pitchFamily="18" charset="0"/>
              <a:cs typeface="Times New Roman" panose="02020603050405020304" pitchFamily="18" charset="0"/>
            </a:endParaRPr>
          </a:p>
          <a:p>
            <a:pPr algn="just" defTabSz="342900">
              <a:lnSpc>
                <a:spcPts val="2600"/>
              </a:lnSpc>
            </a:pPr>
            <a:r>
              <a:rPr lang="vi-VN" sz="2000" dirty="0">
                <a:latin typeface="UTM Avo" panose="02040603050506020204" pitchFamily="18" charset="0"/>
                <a:cs typeface="Times New Roman" panose="02020603050405020304" pitchFamily="18" charset="0"/>
              </a:rPr>
              <a:t>Kể lại nội dung câu chuyện </a:t>
            </a:r>
            <a:r>
              <a:rPr lang="vi-VN" sz="2000" dirty="0">
                <a:solidFill>
                  <a:schemeClr val="accent6">
                    <a:lumMod val="75000"/>
                  </a:schemeClr>
                </a:solidFill>
                <a:latin typeface="UTM Avo" panose="02040603050506020204" pitchFamily="18" charset="0"/>
                <a:cs typeface="Times New Roman" panose="02020603050405020304" pitchFamily="18" charset="0"/>
              </a:rPr>
              <a:t>Sự tích quả dưa hấu </a:t>
            </a:r>
            <a:r>
              <a:rPr lang="vi-VN" sz="2000" dirty="0">
                <a:latin typeface="UTM Avo" panose="02040603050506020204" pitchFamily="18" charset="0"/>
                <a:cs typeface="Times New Roman" panose="02020603050405020304" pitchFamily="18" charset="0"/>
              </a:rPr>
              <a:t>hoặc những điều thú vị, mới</a:t>
            </a:r>
            <a:r>
              <a:rPr lang="en-US" sz="2000" dirty="0">
                <a:latin typeface="UTM Avo" panose="02040603050506020204" pitchFamily="18" charset="0"/>
                <a:cs typeface="Times New Roman" panose="02020603050405020304" pitchFamily="18" charset="0"/>
              </a:rPr>
              <a:t> </a:t>
            </a:r>
            <a:r>
              <a:rPr lang="vi-VN" sz="2000" dirty="0">
                <a:latin typeface="UTM Avo" panose="02040603050506020204" pitchFamily="18" charset="0"/>
                <a:cs typeface="Times New Roman" panose="02020603050405020304" pitchFamily="18" charset="0"/>
              </a:rPr>
              <a:t>mẻ mà em thấy trong video được xem như hình ảnh, việc làm của các nhân</a:t>
            </a:r>
            <a:r>
              <a:rPr lang="en-US" sz="2000" dirty="0">
                <a:latin typeface="UTM Avo" panose="02040603050506020204" pitchFamily="18" charset="0"/>
                <a:cs typeface="Times New Roman" panose="02020603050405020304" pitchFamily="18" charset="0"/>
              </a:rPr>
              <a:t> </a:t>
            </a:r>
            <a:r>
              <a:rPr lang="vi-VN" sz="2000" dirty="0">
                <a:latin typeface="UTM Avo" panose="02040603050506020204" pitchFamily="18" charset="0"/>
                <a:cs typeface="Times New Roman" panose="02020603050405020304" pitchFamily="18" charset="0"/>
              </a:rPr>
              <a:t>vật, kết quả của sự chăm chỉ lao động,...</a:t>
            </a:r>
            <a:endParaRPr lang="en-US" sz="2000" dirty="0">
              <a:latin typeface="UTM Avo" panose="020406030505060202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EAB606D7-963F-4CAD-2313-A6716AB90D97}"/>
              </a:ext>
            </a:extLst>
          </p:cNvPr>
          <p:cNvSpPr/>
          <p:nvPr/>
        </p:nvSpPr>
        <p:spPr>
          <a:xfrm>
            <a:off x="355046" y="416583"/>
            <a:ext cx="11029419" cy="1140377"/>
          </a:xfrm>
          <a:prstGeom prst="rect">
            <a:avLst/>
          </a:prstGeom>
        </p:spPr>
        <p:txBody>
          <a:bodyPr wrap="square">
            <a:spAutoFit/>
          </a:bodyPr>
          <a:lstStyle/>
          <a:p>
            <a:pPr algn="just" defTabSz="342900">
              <a:lnSpc>
                <a:spcPts val="2800"/>
              </a:lnSpc>
            </a:pPr>
            <a:r>
              <a:rPr lang="en-US" sz="2000" dirty="0">
                <a:latin typeface="UTM Avo" panose="02040603050506020204" pitchFamily="18" charset="0"/>
                <a:cs typeface="Times New Roman" panose="02020603050405020304" pitchFamily="18" charset="0"/>
              </a:rPr>
              <a:t>                            </a:t>
            </a:r>
            <a:r>
              <a:rPr lang="vi-VN" sz="2000" dirty="0" smtClean="0">
                <a:latin typeface="UTM Avo" panose="02040603050506020204" pitchFamily="18" charset="0"/>
                <a:cs typeface="Times New Roman" panose="02020603050405020304" pitchFamily="18" charset="0"/>
              </a:rPr>
              <a:t>  Em </a:t>
            </a:r>
            <a:r>
              <a:rPr lang="vi-VN" sz="2000" dirty="0">
                <a:latin typeface="UTM Avo" panose="02040603050506020204" pitchFamily="18" charset="0"/>
                <a:cs typeface="Times New Roman" panose="02020603050405020304" pitchFamily="18" charset="0"/>
              </a:rPr>
              <a:t>nhận được một video do thầy cô giáo cung cấp về ngày Tết</a:t>
            </a:r>
            <a:r>
              <a:rPr lang="en-US" sz="2000" dirty="0">
                <a:latin typeface="UTM Avo" panose="02040603050506020204" pitchFamily="18" charset="0"/>
                <a:cs typeface="Times New Roman" panose="02020603050405020304" pitchFamily="18" charset="0"/>
              </a:rPr>
              <a:t> </a:t>
            </a:r>
            <a:r>
              <a:rPr lang="vi-VN" sz="2000" dirty="0">
                <a:latin typeface="UTM Avo" panose="02040603050506020204" pitchFamily="18" charset="0"/>
                <a:cs typeface="Times New Roman" panose="02020603050405020304" pitchFamily="18" charset="0"/>
              </a:rPr>
              <a:t>Nguyên đán. Em hãy xem video để biết ý nghĩa của ngày Tết, đặc trưng của</a:t>
            </a:r>
            <a:r>
              <a:rPr lang="en-US" sz="2000" dirty="0">
                <a:latin typeface="UTM Avo" panose="02040603050506020204" pitchFamily="18" charset="0"/>
                <a:cs typeface="Times New Roman" panose="02020603050405020304" pitchFamily="18" charset="0"/>
              </a:rPr>
              <a:t> </a:t>
            </a:r>
            <a:r>
              <a:rPr lang="vi-VN" sz="2000" dirty="0">
                <a:latin typeface="UTM Avo" panose="02040603050506020204" pitchFamily="18" charset="0"/>
                <a:cs typeface="Times New Roman" panose="02020603050405020304" pitchFamily="18" charset="0"/>
              </a:rPr>
              <a:t>phong tục đón Tết của ba miền Bắc – Trung – Nam và kể lại những điều mà</a:t>
            </a:r>
            <a:r>
              <a:rPr lang="en-US" sz="2000" dirty="0">
                <a:latin typeface="UTM Avo" panose="02040603050506020204" pitchFamily="18" charset="0"/>
                <a:cs typeface="Times New Roman" panose="02020603050405020304" pitchFamily="18" charset="0"/>
              </a:rPr>
              <a:t> </a:t>
            </a:r>
            <a:r>
              <a:rPr lang="vi-VN" sz="2000" dirty="0">
                <a:latin typeface="UTM Avo" panose="02040603050506020204" pitchFamily="18" charset="0"/>
                <a:cs typeface="Times New Roman" panose="02020603050405020304" pitchFamily="18" charset="0"/>
              </a:rPr>
              <a:t>em mới biết qua video đó.</a:t>
            </a:r>
          </a:p>
        </p:txBody>
      </p:sp>
      <p:grpSp>
        <p:nvGrpSpPr>
          <p:cNvPr id="4" name="Group 3">
            <a:extLst>
              <a:ext uri="{FF2B5EF4-FFF2-40B4-BE49-F238E27FC236}">
                <a16:creationId xmlns:a16="http://schemas.microsoft.com/office/drawing/2014/main" id="{2CA66224-D7B3-3E8D-6F2F-0160CC351081}"/>
              </a:ext>
            </a:extLst>
          </p:cNvPr>
          <p:cNvGrpSpPr/>
          <p:nvPr/>
        </p:nvGrpSpPr>
        <p:grpSpPr>
          <a:xfrm>
            <a:off x="355046" y="328620"/>
            <a:ext cx="1978790" cy="539762"/>
            <a:chOff x="223373" y="1091471"/>
            <a:chExt cx="1978790" cy="539762"/>
          </a:xfrm>
        </p:grpSpPr>
        <p:sp>
          <p:nvSpPr>
            <p:cNvPr id="12" name="Rectangle 11">
              <a:extLst>
                <a:ext uri="{FF2B5EF4-FFF2-40B4-BE49-F238E27FC236}">
                  <a16:creationId xmlns:a16="http://schemas.microsoft.com/office/drawing/2014/main" id="{89AD9FFE-FE94-36F2-BE2B-4F3F438E45C1}"/>
                </a:ext>
              </a:extLst>
            </p:cNvPr>
            <p:cNvSpPr/>
            <p:nvPr/>
          </p:nvSpPr>
          <p:spPr>
            <a:xfrm>
              <a:off x="1782147" y="1223006"/>
              <a:ext cx="308625" cy="308625"/>
            </a:xfrm>
            <a:prstGeom prst="rect">
              <a:avLst/>
            </a:prstGeom>
            <a:solidFill>
              <a:srgbClr val="F03C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Rectangle 12">
              <a:extLst>
                <a:ext uri="{FF2B5EF4-FFF2-40B4-BE49-F238E27FC236}">
                  <a16:creationId xmlns:a16="http://schemas.microsoft.com/office/drawing/2014/main" id="{E499AC92-1D66-21BD-42BF-CD2F92A3467E}"/>
                </a:ext>
              </a:extLst>
            </p:cNvPr>
            <p:cNvSpPr/>
            <p:nvPr/>
          </p:nvSpPr>
          <p:spPr>
            <a:xfrm>
              <a:off x="223373" y="1123402"/>
              <a:ext cx="1978790" cy="507831"/>
            </a:xfrm>
            <a:prstGeom prst="rect">
              <a:avLst/>
            </a:prstGeom>
          </p:spPr>
          <p:txBody>
            <a:bodyPr wrap="square">
              <a:spAutoFit/>
            </a:bodyPr>
            <a:lstStyle/>
            <a:p>
              <a:pPr defTabSz="342900">
                <a:lnSpc>
                  <a:spcPct val="150000"/>
                </a:lnSpc>
              </a:pPr>
              <a:r>
                <a:rPr lang="en-US" dirty="0">
                  <a:solidFill>
                    <a:srgbClr val="F03C69"/>
                  </a:solidFill>
                  <a:latin typeface="Arial Black" panose="020B0A04020102020204" pitchFamily="34" charset="0"/>
                  <a:cs typeface="Times New Roman" panose="02020603050405020304" pitchFamily="18" charset="0"/>
                </a:rPr>
                <a:t> NHIỆM VỤ </a:t>
              </a:r>
              <a:endParaRPr lang="vi-VN" dirty="0">
                <a:solidFill>
                  <a:srgbClr val="F03C69"/>
                </a:solidFill>
                <a:latin typeface="SVN-SAF" panose="02040603050506020204" pitchFamily="18" charset="0"/>
                <a:cs typeface="Times New Roman" panose="02020603050405020304" pitchFamily="18" charset="0"/>
              </a:endParaRPr>
            </a:p>
          </p:txBody>
        </p:sp>
        <p:sp>
          <p:nvSpPr>
            <p:cNvPr id="14" name="Rectangle 13">
              <a:extLst>
                <a:ext uri="{FF2B5EF4-FFF2-40B4-BE49-F238E27FC236}">
                  <a16:creationId xmlns:a16="http://schemas.microsoft.com/office/drawing/2014/main" id="{256F691D-F7CD-F6DB-B73D-48425D33718F}"/>
                </a:ext>
              </a:extLst>
            </p:cNvPr>
            <p:cNvSpPr/>
            <p:nvPr/>
          </p:nvSpPr>
          <p:spPr>
            <a:xfrm>
              <a:off x="1754154" y="1091471"/>
              <a:ext cx="353408" cy="506292"/>
            </a:xfrm>
            <a:prstGeom prst="rect">
              <a:avLst/>
            </a:prstGeom>
          </p:spPr>
          <p:txBody>
            <a:bodyPr wrap="square">
              <a:spAutoFit/>
            </a:bodyPr>
            <a:lstStyle/>
            <a:p>
              <a:pPr algn="ctr" defTabSz="342900">
                <a:lnSpc>
                  <a:spcPct val="150000"/>
                </a:lnSpc>
              </a:pPr>
              <a:r>
                <a:rPr lang="en-US" sz="2000" dirty="0">
                  <a:solidFill>
                    <a:schemeClr val="bg1"/>
                  </a:solidFill>
                  <a:latin typeface="UTM HelvetIns" panose="02040603050506020204" pitchFamily="18" charset="0"/>
                  <a:cs typeface="Times New Roman" panose="02020603050405020304" pitchFamily="18" charset="0"/>
                </a:rPr>
                <a:t>2</a:t>
              </a:r>
              <a:endParaRPr lang="vi-VN" sz="2000" dirty="0">
                <a:solidFill>
                  <a:schemeClr val="bg1"/>
                </a:solidFill>
                <a:latin typeface="SVN-SAF" panose="02040603050506020204" pitchFamily="18" charset="0"/>
                <a:cs typeface="Times New Roman" panose="02020603050405020304" pitchFamily="18" charset="0"/>
              </a:endParaRPr>
            </a:p>
          </p:txBody>
        </p:sp>
      </p:grpSp>
      <p:pic>
        <p:nvPicPr>
          <p:cNvPr id="2" name="Picture 1"/>
          <p:cNvPicPr>
            <a:picLocks noChangeAspect="1"/>
          </p:cNvPicPr>
          <p:nvPr/>
        </p:nvPicPr>
        <p:blipFill>
          <a:blip r:embed="rId2"/>
          <a:stretch>
            <a:fillRect/>
          </a:stretch>
        </p:blipFill>
        <p:spPr>
          <a:xfrm>
            <a:off x="9575166" y="2569182"/>
            <a:ext cx="2396239" cy="2635863"/>
          </a:xfrm>
          <a:prstGeom prst="rect">
            <a:avLst/>
          </a:prstGeom>
        </p:spPr>
      </p:pic>
    </p:spTree>
    <p:extLst>
      <p:ext uri="{BB962C8B-B14F-4D97-AF65-F5344CB8AC3E}">
        <p14:creationId xmlns:p14="http://schemas.microsoft.com/office/powerpoint/2010/main" val="29791897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60BEE735-CE58-4102-B051-8E89722AB9F6}"/>
              </a:ext>
            </a:extLst>
          </p:cNvPr>
          <p:cNvGrpSpPr/>
          <p:nvPr/>
        </p:nvGrpSpPr>
        <p:grpSpPr>
          <a:xfrm>
            <a:off x="414536" y="410130"/>
            <a:ext cx="3761537" cy="1014929"/>
            <a:chOff x="371924" y="467376"/>
            <a:chExt cx="3761537" cy="1014929"/>
          </a:xfrm>
        </p:grpSpPr>
        <p:pic>
          <p:nvPicPr>
            <p:cNvPr id="13" name="Picture 12">
              <a:extLst>
                <a:ext uri="{FF2B5EF4-FFF2-40B4-BE49-F238E27FC236}">
                  <a16:creationId xmlns:a16="http://schemas.microsoft.com/office/drawing/2014/main" id="{E9E35BFB-9160-475A-9A3C-F4BFA55FD3CE}"/>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71924" y="467376"/>
              <a:ext cx="1280271" cy="1014929"/>
            </a:xfrm>
            <a:prstGeom prst="rect">
              <a:avLst/>
            </a:prstGeom>
          </p:spPr>
        </p:pic>
        <p:sp>
          <p:nvSpPr>
            <p:cNvPr id="15" name="Rectangle 14">
              <a:extLst>
                <a:ext uri="{FF2B5EF4-FFF2-40B4-BE49-F238E27FC236}">
                  <a16:creationId xmlns:a16="http://schemas.microsoft.com/office/drawing/2014/main" id="{DC92854C-9D59-4229-99FA-518A76AD336B}"/>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LUYỆN TẬP</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17" name="Rectangle 16">
            <a:extLst>
              <a:ext uri="{FF2B5EF4-FFF2-40B4-BE49-F238E27FC236}">
                <a16:creationId xmlns:a16="http://schemas.microsoft.com/office/drawing/2014/main" id="{E7C4189C-8D01-4510-8AA7-A9858504856D}"/>
              </a:ext>
            </a:extLst>
          </p:cNvPr>
          <p:cNvSpPr/>
          <p:nvPr/>
        </p:nvSpPr>
        <p:spPr>
          <a:xfrm>
            <a:off x="635645" y="1448968"/>
            <a:ext cx="10920710" cy="1429622"/>
          </a:xfrm>
          <a:prstGeom prst="rect">
            <a:avLst/>
          </a:prstGeom>
        </p:spPr>
        <p:txBody>
          <a:bodyPr wrap="square">
            <a:spAutoFit/>
          </a:bodyPr>
          <a:lstStyle/>
          <a:p>
            <a:pPr algn="just" defTabSz="342900">
              <a:lnSpc>
                <a:spcPct val="150000"/>
              </a:lnSpc>
            </a:pPr>
            <a:r>
              <a:rPr lang="vi-VN" sz="2000" b="1" dirty="0">
                <a:latin typeface="UTM Avo" panose="02040603050506020204" pitchFamily="18" charset="0"/>
                <a:cs typeface="Times New Roman" panose="02020603050405020304" pitchFamily="18" charset="0"/>
              </a:rPr>
              <a:t>1. </a:t>
            </a:r>
            <a:r>
              <a:rPr lang="vi-VN" sz="2000" dirty="0">
                <a:latin typeface="UTM Avo" panose="02040603050506020204" pitchFamily="18" charset="0"/>
                <a:cs typeface="Times New Roman" panose="02020603050405020304" pitchFamily="18" charset="0"/>
              </a:rPr>
              <a:t>Em hãy nêu tên một video cho em biết về truyền thống chống giặc ngoại</a:t>
            </a:r>
            <a:r>
              <a:rPr lang="en-US" sz="2000" dirty="0">
                <a:latin typeface="UTM Avo" panose="02040603050506020204" pitchFamily="18" charset="0"/>
                <a:cs typeface="Times New Roman" panose="02020603050405020304" pitchFamily="18" charset="0"/>
              </a:rPr>
              <a:t> </a:t>
            </a:r>
            <a:r>
              <a:rPr lang="vi-VN" sz="2000" dirty="0">
                <a:latin typeface="UTM Avo" panose="02040603050506020204" pitchFamily="18" charset="0"/>
                <a:cs typeface="Times New Roman" panose="02020603050405020304" pitchFamily="18" charset="0"/>
              </a:rPr>
              <a:t>xâm của dân tộc ta. Hãy kể lại nội dung hoặc những điều mới mẻ em biết</a:t>
            </a:r>
            <a:r>
              <a:rPr lang="en-US" sz="2000" dirty="0">
                <a:latin typeface="UTM Avo" panose="02040603050506020204" pitchFamily="18" charset="0"/>
                <a:cs typeface="Times New Roman" panose="02020603050405020304" pitchFamily="18" charset="0"/>
              </a:rPr>
              <a:t> </a:t>
            </a:r>
            <a:r>
              <a:rPr lang="vi-VN" sz="2000" dirty="0">
                <a:latin typeface="UTM Avo" panose="02040603050506020204" pitchFamily="18" charset="0"/>
                <a:cs typeface="Times New Roman" panose="02020603050405020304" pitchFamily="18" charset="0"/>
              </a:rPr>
              <a:t>được qua video đó.</a:t>
            </a:r>
          </a:p>
          <a:p>
            <a:pPr algn="just" defTabSz="342900">
              <a:lnSpc>
                <a:spcPct val="150000"/>
              </a:lnSpc>
            </a:pPr>
            <a:r>
              <a:rPr lang="vi-VN" sz="2000" b="1" dirty="0">
                <a:latin typeface="UTM Avo" panose="02040603050506020204" pitchFamily="18" charset="0"/>
                <a:cs typeface="Times New Roman" panose="02020603050405020304" pitchFamily="18" charset="0"/>
              </a:rPr>
              <a:t>2</a:t>
            </a:r>
            <a:r>
              <a:rPr lang="vi-VN" sz="2000" dirty="0">
                <a:latin typeface="UTM Avo" panose="02040603050506020204" pitchFamily="18" charset="0"/>
                <a:cs typeface="Times New Roman" panose="02020603050405020304" pitchFamily="18" charset="0"/>
              </a:rPr>
              <a:t>. Em đã sử dụng ứng dụng nào trên máy tính hoặc trên điện thoại thông</a:t>
            </a:r>
            <a:r>
              <a:rPr lang="en-US" sz="2000" dirty="0">
                <a:latin typeface="UTM Avo" panose="02040603050506020204" pitchFamily="18" charset="0"/>
                <a:cs typeface="Times New Roman" panose="02020603050405020304" pitchFamily="18" charset="0"/>
              </a:rPr>
              <a:t> </a:t>
            </a:r>
            <a:r>
              <a:rPr lang="vi-VN" sz="2000" dirty="0">
                <a:latin typeface="UTM Avo" panose="02040603050506020204" pitchFamily="18" charset="0"/>
                <a:cs typeface="Times New Roman" panose="02020603050405020304" pitchFamily="18" charset="0"/>
              </a:rPr>
              <a:t>minh để theo dõi các video?</a:t>
            </a:r>
          </a:p>
        </p:txBody>
      </p:sp>
    </p:spTree>
    <p:custDataLst>
      <p:tags r:id="rId1"/>
    </p:custDataLst>
    <p:extLst>
      <p:ext uri="{BB962C8B-B14F-4D97-AF65-F5344CB8AC3E}">
        <p14:creationId xmlns:p14="http://schemas.microsoft.com/office/powerpoint/2010/main" val="16041949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E6E35A39-1A8F-4ADC-A7F6-06EA24ACD297}"/>
              </a:ext>
            </a:extLst>
          </p:cNvPr>
          <p:cNvGrpSpPr/>
          <p:nvPr/>
        </p:nvGrpSpPr>
        <p:grpSpPr>
          <a:xfrm>
            <a:off x="569350" y="622767"/>
            <a:ext cx="3761537" cy="1181202"/>
            <a:chOff x="371924" y="384240"/>
            <a:chExt cx="3761537" cy="1181202"/>
          </a:xfrm>
        </p:grpSpPr>
        <p:pic>
          <p:nvPicPr>
            <p:cNvPr id="5" name="Picture 4">
              <a:extLst>
                <a:ext uri="{FF2B5EF4-FFF2-40B4-BE49-F238E27FC236}">
                  <a16:creationId xmlns:a16="http://schemas.microsoft.com/office/drawing/2014/main" id="{50F12B1B-5399-465E-BF44-B7AF0B9BC659}"/>
                </a:ext>
              </a:extLst>
            </p:cNvPr>
            <p:cNvPicPr>
              <a:picLocks noChangeAspect="1"/>
            </p:cNvPicPr>
            <p:nvPr/>
          </p:nvPicPr>
          <p:blipFill>
            <a:blip r:embed="rId2"/>
            <a:stretch>
              <a:fillRect/>
            </a:stretch>
          </p:blipFill>
          <p:spPr>
            <a:xfrm>
              <a:off x="371924" y="384240"/>
              <a:ext cx="1280271" cy="1181202"/>
            </a:xfrm>
            <a:prstGeom prst="rect">
              <a:avLst/>
            </a:prstGeom>
          </p:spPr>
        </p:pic>
        <p:sp>
          <p:nvSpPr>
            <p:cNvPr id="6" name="Rectangle 5">
              <a:extLst>
                <a:ext uri="{FF2B5EF4-FFF2-40B4-BE49-F238E27FC236}">
                  <a16:creationId xmlns:a16="http://schemas.microsoft.com/office/drawing/2014/main" id="{E6CB9DE3-24D3-4664-A836-7FB2E78A4ED4}"/>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VẬN DỤNG</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7" name="Rectangle 6">
            <a:extLst>
              <a:ext uri="{FF2B5EF4-FFF2-40B4-BE49-F238E27FC236}">
                <a16:creationId xmlns:a16="http://schemas.microsoft.com/office/drawing/2014/main" id="{62B1D5DC-D9B4-4A5F-87FB-5AEDC3F9BBAC}"/>
              </a:ext>
            </a:extLst>
          </p:cNvPr>
          <p:cNvSpPr/>
          <p:nvPr/>
        </p:nvSpPr>
        <p:spPr>
          <a:xfrm>
            <a:off x="882175" y="1924667"/>
            <a:ext cx="10427649" cy="967957"/>
          </a:xfrm>
          <a:prstGeom prst="rect">
            <a:avLst/>
          </a:prstGeom>
        </p:spPr>
        <p:txBody>
          <a:bodyPr wrap="square">
            <a:spAutoFit/>
          </a:bodyPr>
          <a:lstStyle/>
          <a:p>
            <a:pPr algn="just" defTabSz="342900">
              <a:lnSpc>
                <a:spcPct val="150000"/>
              </a:lnSpc>
            </a:pPr>
            <a:r>
              <a:rPr lang="vi-VN" sz="2000" dirty="0">
                <a:latin typeface="UTM Avo" panose="02040603050506020204" pitchFamily="18" charset="0"/>
                <a:cs typeface="Times New Roman" panose="02020603050405020304" pitchFamily="18" charset="0"/>
              </a:rPr>
              <a:t>Em hãy kể tên một sản phẩm đa phương tiện, giới thiệu về sự kiện lịch sử</a:t>
            </a:r>
            <a:r>
              <a:rPr lang="en-US" sz="2000" dirty="0">
                <a:latin typeface="UTM Avo" panose="02040603050506020204" pitchFamily="18" charset="0"/>
                <a:cs typeface="Times New Roman" panose="02020603050405020304" pitchFamily="18" charset="0"/>
              </a:rPr>
              <a:t> </a:t>
            </a:r>
            <a:r>
              <a:rPr lang="vi-VN" sz="2000" dirty="0">
                <a:latin typeface="UTM Avo" panose="02040603050506020204" pitchFamily="18" charset="0"/>
                <a:cs typeface="Times New Roman" panose="02020603050405020304" pitchFamily="18" charset="0"/>
              </a:rPr>
              <a:t>hoặc đặc điểm văn hoá của quê hương em.</a:t>
            </a:r>
          </a:p>
        </p:txBody>
      </p:sp>
    </p:spTree>
    <p:extLst>
      <p:ext uri="{BB962C8B-B14F-4D97-AF65-F5344CB8AC3E}">
        <p14:creationId xmlns:p14="http://schemas.microsoft.com/office/powerpoint/2010/main" val="12812259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3" name="组合 1">
            <a:extLst>
              <a:ext uri="{FF2B5EF4-FFF2-40B4-BE49-F238E27FC236}">
                <a16:creationId xmlns:a16="http://schemas.microsoft.com/office/drawing/2014/main" id="{2C6CC85F-80B1-4649-B207-B5609F0D9149}"/>
              </a:ext>
            </a:extLst>
          </p:cNvPr>
          <p:cNvGrpSpPr/>
          <p:nvPr/>
        </p:nvGrpSpPr>
        <p:grpSpPr>
          <a:xfrm>
            <a:off x="2980607" y="1150453"/>
            <a:ext cx="5976143" cy="4679926"/>
            <a:chOff x="2424113" y="688975"/>
            <a:chExt cx="6713537" cy="5619751"/>
          </a:xfrm>
        </p:grpSpPr>
        <p:sp>
          <p:nvSpPr>
            <p:cNvPr id="24" name="AutoShape 3">
              <a:extLst>
                <a:ext uri="{FF2B5EF4-FFF2-40B4-BE49-F238E27FC236}">
                  <a16:creationId xmlns:a16="http://schemas.microsoft.com/office/drawing/2014/main" id="{96F37804-D255-4A9B-A31C-D534DA152B5D}"/>
                </a:ext>
              </a:extLst>
            </p:cNvPr>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4">
              <a:extLst>
                <a:ext uri="{FF2B5EF4-FFF2-40B4-BE49-F238E27FC236}">
                  <a16:creationId xmlns:a16="http://schemas.microsoft.com/office/drawing/2014/main" id="{0510F233-43DE-4063-A25A-4E4D90C9700C}"/>
                </a:ext>
              </a:extLst>
            </p:cNvPr>
            <p:cNvSpPr>
              <a:spLocks/>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6" name="Freeform 6">
              <a:extLst>
                <a:ext uri="{FF2B5EF4-FFF2-40B4-BE49-F238E27FC236}">
                  <a16:creationId xmlns:a16="http://schemas.microsoft.com/office/drawing/2014/main" id="{D5B3B4D8-2899-4E06-A301-F5AE91FEAC7E}"/>
                </a:ext>
              </a:extLst>
            </p:cNvPr>
            <p:cNvSpPr>
              <a:spLocks/>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7" name="Freeform 7">
              <a:extLst>
                <a:ext uri="{FF2B5EF4-FFF2-40B4-BE49-F238E27FC236}">
                  <a16:creationId xmlns:a16="http://schemas.microsoft.com/office/drawing/2014/main" id="{E5DC7212-55A6-41AB-BC0E-A36C5609930B}"/>
                </a:ext>
              </a:extLst>
            </p:cNvPr>
            <p:cNvSpPr>
              <a:spLocks/>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8" name="Freeform 8">
              <a:extLst>
                <a:ext uri="{FF2B5EF4-FFF2-40B4-BE49-F238E27FC236}">
                  <a16:creationId xmlns:a16="http://schemas.microsoft.com/office/drawing/2014/main" id="{C6D25AEF-636D-4758-BC36-3DE084FA5FFC}"/>
                </a:ext>
              </a:extLst>
            </p:cNvPr>
            <p:cNvSpPr>
              <a:spLocks/>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9" name="Freeform 9">
              <a:extLst>
                <a:ext uri="{FF2B5EF4-FFF2-40B4-BE49-F238E27FC236}">
                  <a16:creationId xmlns:a16="http://schemas.microsoft.com/office/drawing/2014/main" id="{25B2E583-AE1D-42C1-952E-E6AF49F059D8}"/>
                </a:ext>
              </a:extLst>
            </p:cNvPr>
            <p:cNvSpPr>
              <a:spLocks/>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0" name="Freeform 10">
              <a:extLst>
                <a:ext uri="{FF2B5EF4-FFF2-40B4-BE49-F238E27FC236}">
                  <a16:creationId xmlns:a16="http://schemas.microsoft.com/office/drawing/2014/main" id="{33A802D5-A787-4B92-BCB5-8E1C86E731B6}"/>
                </a:ext>
              </a:extLst>
            </p:cNvPr>
            <p:cNvSpPr>
              <a:spLocks/>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1" name="Freeform 11">
              <a:extLst>
                <a:ext uri="{FF2B5EF4-FFF2-40B4-BE49-F238E27FC236}">
                  <a16:creationId xmlns:a16="http://schemas.microsoft.com/office/drawing/2014/main" id="{6AEE02AB-4BDC-4469-BEEB-58E5D2F3BE85}"/>
                </a:ext>
              </a:extLst>
            </p:cNvPr>
            <p:cNvSpPr>
              <a:spLocks/>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2" name="Freeform 12">
              <a:extLst>
                <a:ext uri="{FF2B5EF4-FFF2-40B4-BE49-F238E27FC236}">
                  <a16:creationId xmlns:a16="http://schemas.microsoft.com/office/drawing/2014/main" id="{6AF9EF2C-B8BB-4594-AA12-A7C2B3ADB4AB}"/>
                </a:ext>
              </a:extLst>
            </p:cNvPr>
            <p:cNvSpPr>
              <a:spLocks/>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3" name="Freeform 13">
              <a:extLst>
                <a:ext uri="{FF2B5EF4-FFF2-40B4-BE49-F238E27FC236}">
                  <a16:creationId xmlns:a16="http://schemas.microsoft.com/office/drawing/2014/main" id="{A22CE38D-535D-4CAF-8AF4-13C41A68BB6D}"/>
                </a:ext>
              </a:extLst>
            </p:cNvPr>
            <p:cNvSpPr>
              <a:spLocks/>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4" name="Freeform 14">
              <a:extLst>
                <a:ext uri="{FF2B5EF4-FFF2-40B4-BE49-F238E27FC236}">
                  <a16:creationId xmlns:a16="http://schemas.microsoft.com/office/drawing/2014/main" id="{39B64302-DA1B-4996-A180-A08EC12E8CF6}"/>
                </a:ext>
              </a:extLst>
            </p:cNvPr>
            <p:cNvSpPr>
              <a:spLocks/>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5" name="Freeform 15">
              <a:extLst>
                <a:ext uri="{FF2B5EF4-FFF2-40B4-BE49-F238E27FC236}">
                  <a16:creationId xmlns:a16="http://schemas.microsoft.com/office/drawing/2014/main" id="{A30D1B24-4AA2-4F12-8789-6062A4B00180}"/>
                </a:ext>
              </a:extLst>
            </p:cNvPr>
            <p:cNvSpPr>
              <a:spLocks/>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6" name="Freeform 16">
              <a:extLst>
                <a:ext uri="{FF2B5EF4-FFF2-40B4-BE49-F238E27FC236}">
                  <a16:creationId xmlns:a16="http://schemas.microsoft.com/office/drawing/2014/main" id="{D621600D-6724-4750-A869-B7C63B67DA46}"/>
                </a:ext>
              </a:extLst>
            </p:cNvPr>
            <p:cNvSpPr>
              <a:spLocks/>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7" name="Freeform 17">
              <a:extLst>
                <a:ext uri="{FF2B5EF4-FFF2-40B4-BE49-F238E27FC236}">
                  <a16:creationId xmlns:a16="http://schemas.microsoft.com/office/drawing/2014/main" id="{ECE8626B-FB43-409C-A027-541E3CD43BDB}"/>
                </a:ext>
              </a:extLst>
            </p:cNvPr>
            <p:cNvSpPr>
              <a:spLocks/>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8" name="Freeform 18">
              <a:extLst>
                <a:ext uri="{FF2B5EF4-FFF2-40B4-BE49-F238E27FC236}">
                  <a16:creationId xmlns:a16="http://schemas.microsoft.com/office/drawing/2014/main" id="{B4D258B4-846A-4E33-BC05-D6C0F8980487}"/>
                </a:ext>
              </a:extLst>
            </p:cNvPr>
            <p:cNvSpPr>
              <a:spLocks/>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39" name="Freeform 19">
              <a:extLst>
                <a:ext uri="{FF2B5EF4-FFF2-40B4-BE49-F238E27FC236}">
                  <a16:creationId xmlns:a16="http://schemas.microsoft.com/office/drawing/2014/main" id="{C8195DB7-3FEF-40C7-B7F8-C0BD1ADFD77D}"/>
                </a:ext>
              </a:extLst>
            </p:cNvPr>
            <p:cNvSpPr>
              <a:spLocks/>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0" name="Freeform 20">
              <a:extLst>
                <a:ext uri="{FF2B5EF4-FFF2-40B4-BE49-F238E27FC236}">
                  <a16:creationId xmlns:a16="http://schemas.microsoft.com/office/drawing/2014/main" id="{446FF0C3-3437-4D5D-BA15-872119D4E111}"/>
                </a:ext>
              </a:extLst>
            </p:cNvPr>
            <p:cNvSpPr>
              <a:spLocks/>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41" name="Freeform 21">
              <a:extLst>
                <a:ext uri="{FF2B5EF4-FFF2-40B4-BE49-F238E27FC236}">
                  <a16:creationId xmlns:a16="http://schemas.microsoft.com/office/drawing/2014/main" id="{88FAF475-E03B-445A-83A7-A0168B7A2929}"/>
                </a:ext>
              </a:extLst>
            </p:cNvPr>
            <p:cNvSpPr>
              <a:spLocks/>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2" name="Freeform 22">
              <a:extLst>
                <a:ext uri="{FF2B5EF4-FFF2-40B4-BE49-F238E27FC236}">
                  <a16:creationId xmlns:a16="http://schemas.microsoft.com/office/drawing/2014/main" id="{1865E573-CDAB-4975-958D-52B077E338BC}"/>
                </a:ext>
              </a:extLst>
            </p:cNvPr>
            <p:cNvSpPr>
              <a:spLocks/>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3" name="Freeform 23">
              <a:extLst>
                <a:ext uri="{FF2B5EF4-FFF2-40B4-BE49-F238E27FC236}">
                  <a16:creationId xmlns:a16="http://schemas.microsoft.com/office/drawing/2014/main" id="{4A985ED5-8112-404F-BB55-1F9E159066CE}"/>
                </a:ext>
              </a:extLst>
            </p:cNvPr>
            <p:cNvSpPr>
              <a:spLocks/>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4" name="Freeform 24">
              <a:extLst>
                <a:ext uri="{FF2B5EF4-FFF2-40B4-BE49-F238E27FC236}">
                  <a16:creationId xmlns:a16="http://schemas.microsoft.com/office/drawing/2014/main" id="{B9B4BA42-CEFC-477D-AAD1-92B56619B100}"/>
                </a:ext>
              </a:extLst>
            </p:cNvPr>
            <p:cNvSpPr>
              <a:spLocks/>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5" name="Freeform 25">
              <a:extLst>
                <a:ext uri="{FF2B5EF4-FFF2-40B4-BE49-F238E27FC236}">
                  <a16:creationId xmlns:a16="http://schemas.microsoft.com/office/drawing/2014/main" id="{2CE17DD6-3BBA-4441-B1E5-054F5B8A9ABB}"/>
                </a:ext>
              </a:extLst>
            </p:cNvPr>
            <p:cNvSpPr>
              <a:spLocks/>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6" name="Freeform 26">
              <a:extLst>
                <a:ext uri="{FF2B5EF4-FFF2-40B4-BE49-F238E27FC236}">
                  <a16:creationId xmlns:a16="http://schemas.microsoft.com/office/drawing/2014/main" id="{E9B3D340-EC01-4036-B03B-4703C1ED7BA3}"/>
                </a:ext>
              </a:extLst>
            </p:cNvPr>
            <p:cNvSpPr>
              <a:spLocks/>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7" name="Freeform 27">
              <a:extLst>
                <a:ext uri="{FF2B5EF4-FFF2-40B4-BE49-F238E27FC236}">
                  <a16:creationId xmlns:a16="http://schemas.microsoft.com/office/drawing/2014/main" id="{F2B8D980-9442-4FCB-BD10-185D1A79EAFD}"/>
                </a:ext>
              </a:extLst>
            </p:cNvPr>
            <p:cNvSpPr>
              <a:spLocks/>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8" name="Freeform 28">
              <a:extLst>
                <a:ext uri="{FF2B5EF4-FFF2-40B4-BE49-F238E27FC236}">
                  <a16:creationId xmlns:a16="http://schemas.microsoft.com/office/drawing/2014/main" id="{85911E16-34EC-4BE8-A277-08F4B1A67DE2}"/>
                </a:ext>
              </a:extLst>
            </p:cNvPr>
            <p:cNvSpPr>
              <a:spLocks/>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9" name="Freeform 29">
              <a:extLst>
                <a:ext uri="{FF2B5EF4-FFF2-40B4-BE49-F238E27FC236}">
                  <a16:creationId xmlns:a16="http://schemas.microsoft.com/office/drawing/2014/main" id="{4F1A3DF0-A097-4B67-968F-B60672337A66}"/>
                </a:ext>
              </a:extLst>
            </p:cNvPr>
            <p:cNvSpPr>
              <a:spLocks/>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0" name="Freeform 30">
              <a:extLst>
                <a:ext uri="{FF2B5EF4-FFF2-40B4-BE49-F238E27FC236}">
                  <a16:creationId xmlns:a16="http://schemas.microsoft.com/office/drawing/2014/main" id="{B462CC04-E75E-484C-80CB-C323F951C73A}"/>
                </a:ext>
              </a:extLst>
            </p:cNvPr>
            <p:cNvSpPr>
              <a:spLocks/>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1" name="Freeform 31">
              <a:extLst>
                <a:ext uri="{FF2B5EF4-FFF2-40B4-BE49-F238E27FC236}">
                  <a16:creationId xmlns:a16="http://schemas.microsoft.com/office/drawing/2014/main" id="{8ED94519-1B51-4A42-B79F-0508C1ACE880}"/>
                </a:ext>
              </a:extLst>
            </p:cNvPr>
            <p:cNvSpPr>
              <a:spLocks/>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2" name="Freeform 32">
              <a:extLst>
                <a:ext uri="{FF2B5EF4-FFF2-40B4-BE49-F238E27FC236}">
                  <a16:creationId xmlns:a16="http://schemas.microsoft.com/office/drawing/2014/main" id="{D7A6CF31-BF6F-4671-9FAA-721289DFA42E}"/>
                </a:ext>
              </a:extLst>
            </p:cNvPr>
            <p:cNvSpPr>
              <a:spLocks/>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3" name="Freeform 33">
              <a:extLst>
                <a:ext uri="{FF2B5EF4-FFF2-40B4-BE49-F238E27FC236}">
                  <a16:creationId xmlns:a16="http://schemas.microsoft.com/office/drawing/2014/main" id="{4DA6197D-968E-4547-B4DD-9D32DA530C80}"/>
                </a:ext>
              </a:extLst>
            </p:cNvPr>
            <p:cNvSpPr>
              <a:spLocks/>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4" name="Freeform 34">
              <a:extLst>
                <a:ext uri="{FF2B5EF4-FFF2-40B4-BE49-F238E27FC236}">
                  <a16:creationId xmlns:a16="http://schemas.microsoft.com/office/drawing/2014/main" id="{D3C9F0CA-4BAA-47B4-BA79-3D34FDDB3093}"/>
                </a:ext>
              </a:extLst>
            </p:cNvPr>
            <p:cNvSpPr>
              <a:spLocks/>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5" name="Freeform 35">
              <a:extLst>
                <a:ext uri="{FF2B5EF4-FFF2-40B4-BE49-F238E27FC236}">
                  <a16:creationId xmlns:a16="http://schemas.microsoft.com/office/drawing/2014/main" id="{C0926FC1-276C-4B39-9A3A-523A86234176}"/>
                </a:ext>
              </a:extLst>
            </p:cNvPr>
            <p:cNvSpPr>
              <a:spLocks/>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6" name="Freeform 36">
              <a:extLst>
                <a:ext uri="{FF2B5EF4-FFF2-40B4-BE49-F238E27FC236}">
                  <a16:creationId xmlns:a16="http://schemas.microsoft.com/office/drawing/2014/main" id="{26C9039D-D265-4917-95DD-DBE0AED5E301}"/>
                </a:ext>
              </a:extLst>
            </p:cNvPr>
            <p:cNvSpPr>
              <a:spLocks/>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7" name="Freeform 37">
              <a:extLst>
                <a:ext uri="{FF2B5EF4-FFF2-40B4-BE49-F238E27FC236}">
                  <a16:creationId xmlns:a16="http://schemas.microsoft.com/office/drawing/2014/main" id="{F51D5F3D-71A7-4CB3-8A2A-62FBC16ECD30}"/>
                </a:ext>
              </a:extLst>
            </p:cNvPr>
            <p:cNvSpPr>
              <a:spLocks/>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8" name="Freeform 38">
              <a:extLst>
                <a:ext uri="{FF2B5EF4-FFF2-40B4-BE49-F238E27FC236}">
                  <a16:creationId xmlns:a16="http://schemas.microsoft.com/office/drawing/2014/main" id="{463A32C7-479A-4B51-BAB3-AA5F8904332D}"/>
                </a:ext>
              </a:extLst>
            </p:cNvPr>
            <p:cNvSpPr>
              <a:spLocks/>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9" name="Freeform 39">
              <a:extLst>
                <a:ext uri="{FF2B5EF4-FFF2-40B4-BE49-F238E27FC236}">
                  <a16:creationId xmlns:a16="http://schemas.microsoft.com/office/drawing/2014/main" id="{258DD1E4-D60D-4DEF-A219-EB7C38A9720E}"/>
                </a:ext>
              </a:extLst>
            </p:cNvPr>
            <p:cNvSpPr>
              <a:spLocks/>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0" name="Freeform 40">
              <a:extLst>
                <a:ext uri="{FF2B5EF4-FFF2-40B4-BE49-F238E27FC236}">
                  <a16:creationId xmlns:a16="http://schemas.microsoft.com/office/drawing/2014/main" id="{870D3001-83D2-4DC2-8FDD-208F7BE655E6}"/>
                </a:ext>
              </a:extLst>
            </p:cNvPr>
            <p:cNvSpPr>
              <a:spLocks/>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1" name="Freeform 41">
              <a:extLst>
                <a:ext uri="{FF2B5EF4-FFF2-40B4-BE49-F238E27FC236}">
                  <a16:creationId xmlns:a16="http://schemas.microsoft.com/office/drawing/2014/main" id="{F49E952E-8D94-4BFD-B940-69187D07D709}"/>
                </a:ext>
              </a:extLst>
            </p:cNvPr>
            <p:cNvSpPr>
              <a:spLocks/>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2" name="Freeform 42">
              <a:extLst>
                <a:ext uri="{FF2B5EF4-FFF2-40B4-BE49-F238E27FC236}">
                  <a16:creationId xmlns:a16="http://schemas.microsoft.com/office/drawing/2014/main" id="{1E5CC48C-A6AF-4347-B4A4-ABAE741FE41F}"/>
                </a:ext>
              </a:extLst>
            </p:cNvPr>
            <p:cNvSpPr>
              <a:spLocks/>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3" name="Freeform 43">
              <a:extLst>
                <a:ext uri="{FF2B5EF4-FFF2-40B4-BE49-F238E27FC236}">
                  <a16:creationId xmlns:a16="http://schemas.microsoft.com/office/drawing/2014/main" id="{9FE3AAA6-983C-40A9-8F1C-B812655D6946}"/>
                </a:ext>
              </a:extLst>
            </p:cNvPr>
            <p:cNvSpPr>
              <a:spLocks/>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4" name="Freeform 44">
              <a:extLst>
                <a:ext uri="{FF2B5EF4-FFF2-40B4-BE49-F238E27FC236}">
                  <a16:creationId xmlns:a16="http://schemas.microsoft.com/office/drawing/2014/main" id="{CCC666AD-2635-48AC-BB69-17CED0467E79}"/>
                </a:ext>
              </a:extLst>
            </p:cNvPr>
            <p:cNvSpPr>
              <a:spLocks/>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5" name="Freeform 45">
              <a:extLst>
                <a:ext uri="{FF2B5EF4-FFF2-40B4-BE49-F238E27FC236}">
                  <a16:creationId xmlns:a16="http://schemas.microsoft.com/office/drawing/2014/main" id="{AEE195D8-6357-4095-AA8D-2A2694C12801}"/>
                </a:ext>
              </a:extLst>
            </p:cNvPr>
            <p:cNvSpPr>
              <a:spLocks/>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6" name="Freeform 46">
              <a:extLst>
                <a:ext uri="{FF2B5EF4-FFF2-40B4-BE49-F238E27FC236}">
                  <a16:creationId xmlns:a16="http://schemas.microsoft.com/office/drawing/2014/main" id="{18BB957F-1EE8-4FF0-85A8-5227C4852FC1}"/>
                </a:ext>
              </a:extLst>
            </p:cNvPr>
            <p:cNvSpPr>
              <a:spLocks/>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7" name="Freeform 47">
              <a:extLst>
                <a:ext uri="{FF2B5EF4-FFF2-40B4-BE49-F238E27FC236}">
                  <a16:creationId xmlns:a16="http://schemas.microsoft.com/office/drawing/2014/main" id="{CADECC54-B54F-467C-B5B0-1CE0E77A6E97}"/>
                </a:ext>
              </a:extLst>
            </p:cNvPr>
            <p:cNvSpPr>
              <a:spLocks/>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8" name="Freeform 48">
              <a:extLst>
                <a:ext uri="{FF2B5EF4-FFF2-40B4-BE49-F238E27FC236}">
                  <a16:creationId xmlns:a16="http://schemas.microsoft.com/office/drawing/2014/main" id="{180124DB-F2AE-47AC-981D-66F4BB1CB4F0}"/>
                </a:ext>
              </a:extLst>
            </p:cNvPr>
            <p:cNvSpPr>
              <a:spLocks/>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9" name="Rectangle 49">
              <a:extLst>
                <a:ext uri="{FF2B5EF4-FFF2-40B4-BE49-F238E27FC236}">
                  <a16:creationId xmlns:a16="http://schemas.microsoft.com/office/drawing/2014/main" id="{15F1DBC8-B663-4CB9-9B42-271E4CB93563}"/>
                </a:ext>
              </a:extLst>
            </p:cNvPr>
            <p:cNvSpPr>
              <a:spLocks noChangeArrowheads="1"/>
            </p:cNvSpPr>
            <p:nvPr/>
          </p:nvSpPr>
          <p:spPr bwMode="auto">
            <a:xfrm>
              <a:off x="7464697" y="1984678"/>
              <a:ext cx="606005" cy="36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a:ln>
                    <a:noFill/>
                  </a:ln>
                  <a:solidFill>
                    <a:srgbClr val="FFFFFF"/>
                  </a:solidFill>
                  <a:effectLst/>
                  <a:latin typeface="iCiel Cadena"/>
                  <a:ea typeface="微软雅黑" panose="020B0503020204020204" pitchFamily="34" charset="-122"/>
                </a:rPr>
                <a:t>LOVE</a:t>
              </a:r>
              <a:endParaRPr kumimoji="0" lang="zh-CN" altLang="zh-CN" sz="1600" b="0" i="0" u="none" strike="noStrike" cap="none" normalizeH="0" baseline="0" dirty="0">
                <a:ln>
                  <a:noFill/>
                </a:ln>
                <a:solidFill>
                  <a:schemeClr val="tx1"/>
                </a:solidFill>
                <a:effectLst/>
                <a:latin typeface="iCiel Cadena"/>
              </a:endParaRPr>
            </a:p>
          </p:txBody>
        </p:sp>
        <p:sp>
          <p:nvSpPr>
            <p:cNvPr id="70" name="Rectangle 50">
              <a:extLst>
                <a:ext uri="{FF2B5EF4-FFF2-40B4-BE49-F238E27FC236}">
                  <a16:creationId xmlns:a16="http://schemas.microsoft.com/office/drawing/2014/main" id="{41E5E95D-8AE9-420E-ABD9-6F7DD481F1B6}"/>
                </a:ext>
              </a:extLst>
            </p:cNvPr>
            <p:cNvSpPr>
              <a:spLocks noChangeArrowheads="1"/>
            </p:cNvSpPr>
            <p:nvPr/>
          </p:nvSpPr>
          <p:spPr bwMode="auto">
            <a:xfrm>
              <a:off x="2908300" y="1149350"/>
              <a:ext cx="138662" cy="4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zh-CN" sz="2300" dirty="0">
                  <a:solidFill>
                    <a:srgbClr val="FFFFFF"/>
                  </a:solidFill>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1" name="Rectangle 51">
              <a:extLst>
                <a:ext uri="{FF2B5EF4-FFF2-40B4-BE49-F238E27FC236}">
                  <a16:creationId xmlns:a16="http://schemas.microsoft.com/office/drawing/2014/main" id="{66B708E3-0311-4D3D-AC73-EE47BD38CE95}"/>
                </a:ext>
              </a:extLst>
            </p:cNvPr>
            <p:cNvSpPr>
              <a:spLocks noChangeArrowheads="1"/>
            </p:cNvSpPr>
            <p:nvPr/>
          </p:nvSpPr>
          <p:spPr bwMode="auto">
            <a:xfrm>
              <a:off x="2908300" y="3684587"/>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2" name="Rectangle 52">
              <a:extLst>
                <a:ext uri="{FF2B5EF4-FFF2-40B4-BE49-F238E27FC236}">
                  <a16:creationId xmlns:a16="http://schemas.microsoft.com/office/drawing/2014/main" id="{FBDF44F0-B975-4DBF-80DF-F60717F3BD3F}"/>
                </a:ext>
              </a:extLst>
            </p:cNvPr>
            <p:cNvSpPr>
              <a:spLocks noChangeArrowheads="1"/>
            </p:cNvSpPr>
            <p:nvPr/>
          </p:nvSpPr>
          <p:spPr bwMode="auto">
            <a:xfrm>
              <a:off x="8366125" y="1149350"/>
              <a:ext cx="260350" cy="425022"/>
            </a:xfrm>
            <a:prstGeom prst="rect">
              <a:avLst/>
            </a:prstGeom>
            <a:no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300" b="0" i="0" u="none" strike="noStrike" cap="none" normalizeH="0" baseline="0" dirty="0">
                  <a:ln>
                    <a:noFill/>
                  </a:ln>
                  <a:solidFill>
                    <a:schemeClr val="bg1"/>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bg1"/>
                </a:solidFill>
                <a:effectLst/>
                <a:latin typeface="iCiel Cadena"/>
              </a:endParaRPr>
            </a:p>
          </p:txBody>
        </p:sp>
        <p:sp>
          <p:nvSpPr>
            <p:cNvPr id="73" name="Rectangle 53">
              <a:extLst>
                <a:ext uri="{FF2B5EF4-FFF2-40B4-BE49-F238E27FC236}">
                  <a16:creationId xmlns:a16="http://schemas.microsoft.com/office/drawing/2014/main" id="{1FB81681-A380-4158-9AF9-F7EFD2BDCA80}"/>
                </a:ext>
              </a:extLst>
            </p:cNvPr>
            <p:cNvSpPr>
              <a:spLocks noChangeArrowheads="1"/>
            </p:cNvSpPr>
            <p:nvPr/>
          </p:nvSpPr>
          <p:spPr bwMode="auto">
            <a:xfrm>
              <a:off x="6526213" y="5449888"/>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4" name="Rectangle 54">
              <a:extLst>
                <a:ext uri="{FF2B5EF4-FFF2-40B4-BE49-F238E27FC236}">
                  <a16:creationId xmlns:a16="http://schemas.microsoft.com/office/drawing/2014/main" id="{2FA22E07-C71A-482B-9422-81D404CC81E4}"/>
                </a:ext>
              </a:extLst>
            </p:cNvPr>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b="0" i="0" u="none" strike="noStrike" cap="none" normalizeH="0" baseline="0" dirty="0">
                  <a:ln>
                    <a:noFill/>
                  </a:ln>
                  <a:solidFill>
                    <a:schemeClr val="bg1"/>
                  </a:solidFill>
                  <a:effectLst/>
                  <a:latin typeface="iCiel Cadena"/>
                  <a:ea typeface="微软雅黑" panose="020B0503020204020204" pitchFamily="34" charset="-122"/>
                </a:rPr>
                <a:t>PIRCE</a:t>
              </a:r>
              <a:endParaRPr kumimoji="0" lang="zh-CN" altLang="zh-CN" sz="1400" b="0" i="0" u="none" strike="noStrike" cap="none" normalizeH="0" baseline="0" dirty="0">
                <a:ln>
                  <a:noFill/>
                </a:ln>
                <a:solidFill>
                  <a:schemeClr val="bg1"/>
                </a:solidFill>
                <a:effectLst/>
                <a:latin typeface="iCiel Cadena"/>
              </a:endParaRPr>
            </a:p>
          </p:txBody>
        </p:sp>
        <p:sp>
          <p:nvSpPr>
            <p:cNvPr id="75" name="Rectangle 55">
              <a:extLst>
                <a:ext uri="{FF2B5EF4-FFF2-40B4-BE49-F238E27FC236}">
                  <a16:creationId xmlns:a16="http://schemas.microsoft.com/office/drawing/2014/main" id="{F4994BDB-0663-453D-8693-5509DC8D4AF5}"/>
                </a:ext>
              </a:extLst>
            </p:cNvPr>
            <p:cNvSpPr>
              <a:spLocks noChangeArrowheads="1"/>
            </p:cNvSpPr>
            <p:nvPr/>
          </p:nvSpPr>
          <p:spPr bwMode="auto">
            <a:xfrm>
              <a:off x="6073774" y="3275013"/>
              <a:ext cx="217897"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G</a:t>
              </a:r>
              <a:endParaRPr kumimoji="0" lang="zh-CN" altLang="zh-CN" sz="1800" b="0" i="0" u="none" strike="noStrike" cap="none" normalizeH="0" baseline="0" dirty="0">
                <a:ln>
                  <a:noFill/>
                </a:ln>
                <a:solidFill>
                  <a:schemeClr val="tx1"/>
                </a:solidFill>
                <a:effectLst/>
                <a:latin typeface="iCiel Cadena"/>
              </a:endParaRPr>
            </a:p>
          </p:txBody>
        </p:sp>
        <p:sp>
          <p:nvSpPr>
            <p:cNvPr id="76" name="Rectangle 56">
              <a:extLst>
                <a:ext uri="{FF2B5EF4-FFF2-40B4-BE49-F238E27FC236}">
                  <a16:creationId xmlns:a16="http://schemas.microsoft.com/office/drawing/2014/main" id="{9A64F0FB-6F84-4FFF-9CB8-EAFD443A43AC}"/>
                </a:ext>
              </a:extLst>
            </p:cNvPr>
            <p:cNvSpPr>
              <a:spLocks noChangeArrowheads="1"/>
            </p:cNvSpPr>
            <p:nvPr/>
          </p:nvSpPr>
          <p:spPr bwMode="auto">
            <a:xfrm>
              <a:off x="6073774" y="3709988"/>
              <a:ext cx="158470"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S</a:t>
              </a:r>
              <a:endParaRPr kumimoji="0" lang="zh-CN" altLang="zh-CN" sz="1800" b="0" i="0" u="none" strike="noStrike" cap="none" normalizeH="0" baseline="0" dirty="0">
                <a:ln>
                  <a:noFill/>
                </a:ln>
                <a:solidFill>
                  <a:schemeClr val="tx1"/>
                </a:solidFill>
                <a:effectLst/>
                <a:latin typeface="iCiel Cadena"/>
              </a:endParaRPr>
            </a:p>
          </p:txBody>
        </p:sp>
        <p:sp>
          <p:nvSpPr>
            <p:cNvPr id="77" name="Rectangle 57">
              <a:extLst>
                <a:ext uri="{FF2B5EF4-FFF2-40B4-BE49-F238E27FC236}">
                  <a16:creationId xmlns:a16="http://schemas.microsoft.com/office/drawing/2014/main" id="{E4C505D5-C5ED-434D-8653-EE649CADCB6F}"/>
                </a:ext>
              </a:extLst>
            </p:cNvPr>
            <p:cNvSpPr>
              <a:spLocks noChangeArrowheads="1"/>
            </p:cNvSpPr>
            <p:nvPr/>
          </p:nvSpPr>
          <p:spPr bwMode="auto">
            <a:xfrm>
              <a:off x="4335463" y="4602163"/>
              <a:ext cx="16927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T</a:t>
              </a:r>
              <a:endParaRPr kumimoji="0" lang="zh-CN" altLang="zh-CN" sz="1800" b="0" i="0" u="none" strike="noStrike" cap="none" normalizeH="0" baseline="0" dirty="0">
                <a:ln>
                  <a:noFill/>
                </a:ln>
                <a:solidFill>
                  <a:schemeClr val="tx1"/>
                </a:solidFill>
                <a:effectLst/>
                <a:latin typeface="iCiel Cadena"/>
              </a:endParaRPr>
            </a:p>
          </p:txBody>
        </p:sp>
        <p:sp>
          <p:nvSpPr>
            <p:cNvPr id="78" name="Rectangle 58">
              <a:extLst>
                <a:ext uri="{FF2B5EF4-FFF2-40B4-BE49-F238E27FC236}">
                  <a16:creationId xmlns:a16="http://schemas.microsoft.com/office/drawing/2014/main" id="{DEFF40AE-ED0F-4466-ABCE-E566165508D5}"/>
                </a:ext>
              </a:extLst>
            </p:cNvPr>
            <p:cNvSpPr>
              <a:spLocks noChangeArrowheads="1"/>
            </p:cNvSpPr>
            <p:nvPr/>
          </p:nvSpPr>
          <p:spPr bwMode="auto">
            <a:xfrm>
              <a:off x="4335463" y="4948238"/>
              <a:ext cx="21609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H</a:t>
              </a:r>
              <a:endParaRPr kumimoji="0" lang="zh-CN" altLang="zh-CN" sz="1800" b="0" i="0" u="none" strike="noStrike" cap="none" normalizeH="0" baseline="0" dirty="0">
                <a:ln>
                  <a:noFill/>
                </a:ln>
                <a:solidFill>
                  <a:schemeClr val="tx1"/>
                </a:solidFill>
                <a:effectLst/>
                <a:latin typeface="iCiel Cadena"/>
              </a:endParaRPr>
            </a:p>
          </p:txBody>
        </p:sp>
      </p:grpSp>
      <p:sp>
        <p:nvSpPr>
          <p:cNvPr id="79" name="Rectangle 78"/>
          <p:cNvSpPr/>
          <p:nvPr/>
        </p:nvSpPr>
        <p:spPr>
          <a:xfrm>
            <a:off x="1967602" y="3249041"/>
            <a:ext cx="8417625" cy="830997"/>
          </a:xfrm>
          <a:prstGeom prst="rect">
            <a:avLst/>
          </a:prstGeom>
          <a:solidFill>
            <a:schemeClr val="bg1"/>
          </a:solidFill>
        </p:spPr>
        <p:txBody>
          <a:bodyPr wrap="none" lIns="91440" tIns="45720" rIns="91440" bIns="45720">
            <a:spAutoFit/>
          </a:bodyPr>
          <a:lstStyle/>
          <a:p>
            <a:pPr algn="ctr"/>
            <a:r>
              <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TẠM BIỆT VÀ HẸN GẶP LẠI</a:t>
            </a:r>
          </a:p>
        </p:txBody>
      </p:sp>
      <p:pic>
        <p:nvPicPr>
          <p:cNvPr id="83" name="图片 14">
            <a:extLst>
              <a:ext uri="{FF2B5EF4-FFF2-40B4-BE49-F238E27FC236}">
                <a16:creationId xmlns:a16="http://schemas.microsoft.com/office/drawing/2014/main" id="{24C4C1C4-43C3-40EE-887E-6B37C3452A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3687" y="4174670"/>
            <a:ext cx="4084635" cy="2041582"/>
          </a:xfrm>
          <a:prstGeom prst="rect">
            <a:avLst/>
          </a:prstGeom>
        </p:spPr>
      </p:pic>
      <p:pic>
        <p:nvPicPr>
          <p:cNvPr id="84" name="图片 6">
            <a:extLst>
              <a:ext uri="{FF2B5EF4-FFF2-40B4-BE49-F238E27FC236}">
                <a16:creationId xmlns:a16="http://schemas.microsoft.com/office/drawing/2014/main" id="{D55673E8-2FB0-4E85-B254-56C877C27F9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9863874" y="-342891"/>
            <a:ext cx="2162083" cy="2588323"/>
          </a:xfrm>
          <a:prstGeom prst="rect">
            <a:avLst/>
          </a:prstGeom>
        </p:spPr>
      </p:pic>
      <p:pic>
        <p:nvPicPr>
          <p:cNvPr id="80" name="Picture 79">
            <a:extLst>
              <a:ext uri="{FF2B5EF4-FFF2-40B4-BE49-F238E27FC236}">
                <a16:creationId xmlns:a16="http://schemas.microsoft.com/office/drawing/2014/main" id="{455FD439-5FAE-466A-BBF5-241AE611D12C}"/>
              </a:ext>
            </a:extLst>
          </p:cNvPr>
          <p:cNvPicPr>
            <a:picLocks noChangeAspect="1"/>
          </p:cNvPicPr>
          <p:nvPr/>
        </p:nvPicPr>
        <p:blipFill>
          <a:blip r:embed="rId6"/>
          <a:stretch>
            <a:fillRect/>
          </a:stretch>
        </p:blipFill>
        <p:spPr>
          <a:xfrm>
            <a:off x="121559" y="2458656"/>
            <a:ext cx="589731" cy="520622"/>
          </a:xfrm>
          <a:prstGeom prst="rect">
            <a:avLst/>
          </a:prstGeom>
        </p:spPr>
      </p:pic>
    </p:spTree>
    <p:extLst>
      <p:ext uri="{BB962C8B-B14F-4D97-AF65-F5344CB8AC3E}">
        <p14:creationId xmlns:p14="http://schemas.microsoft.com/office/powerpoint/2010/main" val="21769427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1000"/>
                                        <p:tgtEl>
                                          <p:spTgt spid="84"/>
                                        </p:tgtEl>
                                      </p:cBhvr>
                                    </p:animEffect>
                                    <p:anim calcmode="lin" valueType="num">
                                      <p:cBhvr>
                                        <p:cTn id="8" dur="1000" fill="hold"/>
                                        <p:tgtEl>
                                          <p:spTgt spid="84"/>
                                        </p:tgtEl>
                                        <p:attrNameLst>
                                          <p:attrName>ppt_x</p:attrName>
                                        </p:attrNameLst>
                                      </p:cBhvr>
                                      <p:tavLst>
                                        <p:tav tm="0">
                                          <p:val>
                                            <p:strVal val="#ppt_x"/>
                                          </p:val>
                                        </p:tav>
                                        <p:tav tm="100000">
                                          <p:val>
                                            <p:strVal val="#ppt_x"/>
                                          </p:val>
                                        </p:tav>
                                      </p:tavLst>
                                    </p:anim>
                                    <p:anim calcmode="lin" valueType="num">
                                      <p:cBhvr>
                                        <p:cTn id="9"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4.6|21.8|32.7|2.7|1.5|1.1"/>
</p:tagLst>
</file>

<file path=ppt/tags/tag2.xml><?xml version="1.0" encoding="utf-8"?>
<p:tagLst xmlns:a="http://schemas.openxmlformats.org/drawingml/2006/main" xmlns:r="http://schemas.openxmlformats.org/officeDocument/2006/relationships" xmlns:p="http://schemas.openxmlformats.org/presentationml/2006/main">
  <p:tag name="TIMING" val="|4.6|21.8|32.7|2.7|1.5|1.1"/>
</p:tagLst>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5648</TotalTime>
  <Words>917</Words>
  <Application>Microsoft Office PowerPoint</Application>
  <PresentationFormat>Widescreen</PresentationFormat>
  <Paragraphs>61</Paragraphs>
  <Slides>8</Slides>
  <Notes>3</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8</vt:i4>
      </vt:variant>
    </vt:vector>
  </HeadingPairs>
  <TitlesOfParts>
    <vt:vector size="24" baseType="lpstr">
      <vt:lpstr>微软雅黑</vt:lpstr>
      <vt:lpstr>Arial</vt:lpstr>
      <vt:lpstr>Arial Black</vt:lpstr>
      <vt:lpstr>Calibri</vt:lpstr>
      <vt:lpstr>等线</vt:lpstr>
      <vt:lpstr>iCiel Cadena</vt:lpstr>
      <vt:lpstr>Segoe Print</vt:lpstr>
      <vt:lpstr>SVN-Androgyne</vt:lpstr>
      <vt:lpstr>SVN-SAF</vt:lpstr>
      <vt:lpstr>Times New Roman</vt:lpstr>
      <vt:lpstr>UTM  avo</vt:lpstr>
      <vt:lpstr>UTM Avo</vt:lpstr>
      <vt:lpstr>UTM HelvetIns</vt:lpstr>
      <vt:lpstr>UVF Salome</vt:lpstr>
      <vt:lpstr>方正黑体_GBK</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Uyen Uyen</dc:creator>
  <cp:lastModifiedBy>LENOVO</cp:lastModifiedBy>
  <cp:revision>186</cp:revision>
  <dcterms:created xsi:type="dcterms:W3CDTF">2021-11-14T08:33:55Z</dcterms:created>
  <dcterms:modified xsi:type="dcterms:W3CDTF">2023-02-28T17:31:19Z</dcterms:modified>
</cp:coreProperties>
</file>