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2192000" cy="6858000"/>
  <p:notesSz cx="6858000" cy="9144000"/>
  <p:embeddedFontLst>
    <p:embeddedFont>
      <p:font typeface="Calibri" panose="020F0502020204030204" pitchFamily="34" charset="0"/>
      <p:regular r:id="rId17"/>
      <p:bold r:id="rId18"/>
      <p:italic r:id="rId19"/>
      <p:boldItalic r:id="rId20"/>
    </p:embeddedFont>
    <p:embeddedFont>
      <p:font typeface="Segoe Print" panose="02000600000000000000" pitchFamily="2" charset="0"/>
      <p:regular r:id="rId21"/>
      <p:bold r:id="rId22"/>
    </p:embeddedFont>
    <p:embeddedFont>
      <p:font typeface="Quattrocento Sans" panose="020B0604020202020204" charset="0"/>
      <p:regular r:id="rId23"/>
      <p:bold r:id="rId24"/>
      <p:italic r:id="rId25"/>
      <p:boldItalic r:id="rId26"/>
    </p:embeddedFont>
    <p:embeddedFont>
      <p:font typeface="Helvetica Neue" panose="020B0604020202020204" charset="0"/>
      <p:regular r:id="rId27"/>
      <p:bold r:id="rId28"/>
      <p:italic r:id="rId29"/>
      <p:boldItalic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1" roundtripDataSignature="AMtx7mgb+mywHg+xImc/bw8TmAUj1QQrb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60C7964-87D9-4CF6-88D0-2D680050748D}">
  <a:tblStyle styleId="{C60C7964-87D9-4CF6-88D0-2D680050748D}" styleName="Table_0">
    <a:wholeTbl>
      <a:tcTxStyle b="off" i="off">
        <a:font>
          <a:latin typeface="Segoe Print"/>
          <a:ea typeface="Segoe Print"/>
          <a:cs typeface="Segoe Print"/>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6EDE7"/>
          </a:solidFill>
        </a:fill>
      </a:tcStyle>
    </a:wholeTbl>
    <a:band1H>
      <a:tcTxStyle/>
      <a:tcStyle>
        <a:tcBdr/>
        <a:fill>
          <a:solidFill>
            <a:srgbClr val="CAD9CD"/>
          </a:solidFill>
        </a:fill>
      </a:tcStyle>
    </a:band1H>
    <a:band2H>
      <a:tcTxStyle/>
      <a:tcStyle>
        <a:tcBdr/>
      </a:tcStyle>
    </a:band2H>
    <a:band1V>
      <a:tcTxStyle/>
      <a:tcStyle>
        <a:tcBdr/>
        <a:fill>
          <a:solidFill>
            <a:srgbClr val="CAD9CD"/>
          </a:solidFill>
        </a:fill>
      </a:tcStyle>
    </a:band1V>
    <a:band2V>
      <a:tcTxStyle/>
      <a:tcStyle>
        <a:tcBdr/>
      </a:tcStyle>
    </a:band2V>
    <a:lastCol>
      <a:tcTxStyle b="on" i="off">
        <a:font>
          <a:latin typeface="Segoe Print"/>
          <a:ea typeface="Segoe Print"/>
          <a:cs typeface="Segoe Print"/>
        </a:font>
        <a:schemeClr val="lt1"/>
      </a:tcTxStyle>
      <a:tcStyle>
        <a:tcBdr/>
        <a:fill>
          <a:solidFill>
            <a:schemeClr val="accent1"/>
          </a:solidFill>
        </a:fill>
      </a:tcStyle>
    </a:lastCol>
    <a:firstCol>
      <a:tcTxStyle b="on" i="off">
        <a:font>
          <a:latin typeface="Segoe Print"/>
          <a:ea typeface="Segoe Print"/>
          <a:cs typeface="Segoe Print"/>
        </a:font>
        <a:schemeClr val="lt1"/>
      </a:tcTxStyle>
      <a:tcStyle>
        <a:tcBdr/>
        <a:fill>
          <a:solidFill>
            <a:schemeClr val="accent1"/>
          </a:solidFill>
        </a:fill>
      </a:tcStyle>
    </a:firstCol>
    <a:lastRow>
      <a:tcTxStyle b="on" i="off">
        <a:font>
          <a:latin typeface="Segoe Print"/>
          <a:ea typeface="Segoe Print"/>
          <a:cs typeface="Segoe Print"/>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Segoe Print"/>
          <a:ea typeface="Segoe Print"/>
          <a:cs typeface="Segoe Print"/>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4" d="100"/>
          <a:sy n="104" d="100"/>
        </p:scale>
        <p:origin x="756"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font" Target="fonts/font5.fntdata"/><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font" Target="fonts/font3.fntdata"/><Relationship Id="rId31"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font" Target="fonts/font14.fntdata"/><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830674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
        <p:cNvGrpSpPr/>
        <p:nvPr/>
      </p:nvGrpSpPr>
      <p:grpSpPr>
        <a:xfrm>
          <a:off x="0" y="0"/>
          <a:ext cx="0" cy="0"/>
          <a:chOff x="0" y="0"/>
          <a:chExt cx="0" cy="0"/>
        </a:xfrm>
      </p:grpSpPr>
      <p:sp>
        <p:nvSpPr>
          <p:cNvPr id="20" name="Google Shape;20;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 name="Google Shape;21;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 name="Google Shape;22;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1</a:t>
            </a:fld>
            <a:endParaRPr sz="12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0570562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0" name="Google Shape;170;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46914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0" name="Google Shape;180;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924480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8" name="Google Shape;198;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893242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7" name="Google Shape;217;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553101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7" name="Google Shape;227;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8" name="Google Shape;228;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14</a:t>
            </a:fld>
            <a:endParaRPr sz="12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7802728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
        <p:cNvGrpSpPr/>
        <p:nvPr/>
      </p:nvGrpSpPr>
      <p:grpSpPr>
        <a:xfrm>
          <a:off x="0" y="0"/>
          <a:ext cx="0" cy="0"/>
          <a:chOff x="0" y="0"/>
          <a:chExt cx="0" cy="0"/>
        </a:xfrm>
      </p:grpSpPr>
      <p:sp>
        <p:nvSpPr>
          <p:cNvPr id="38" name="Google Shape;38;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 name="Google Shape;39;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406046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8" name="Google Shape;58;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807959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7" name="Google Shape;77;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960120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1" name="Google Shape;91;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149434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3" name="Google Shape;103;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99400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6" name="Google Shape;126;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525261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3" name="Google Shape;133;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567890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0" name="Google Shape;150;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518297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标题幻灯片">
  <p:cSld name="标题幻灯片">
    <p:spTree>
      <p:nvGrpSpPr>
        <p:cNvPr id="1" name="Shape 10"/>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pic>
        <p:nvPicPr>
          <p:cNvPr id="12" name="Google Shape;12;p17"/>
          <p:cNvPicPr preferRelativeResize="0"/>
          <p:nvPr/>
        </p:nvPicPr>
        <p:blipFill rotWithShape="1">
          <a:blip r:embed="rId2">
            <a:alphaModFix/>
          </a:blip>
          <a:srcRect/>
          <a:stretch/>
        </p:blipFill>
        <p:spPr>
          <a:xfrm>
            <a:off x="-30112" y="0"/>
            <a:ext cx="12222112" cy="6874938"/>
          </a:xfrm>
          <a:prstGeom prst="rect">
            <a:avLst/>
          </a:prstGeom>
          <a:noFill/>
          <a:ln>
            <a:noFill/>
          </a:ln>
        </p:spPr>
      </p:pic>
      <p:pic>
        <p:nvPicPr>
          <p:cNvPr id="13" name="Google Shape;13;p17"/>
          <p:cNvPicPr preferRelativeResize="0"/>
          <p:nvPr/>
        </p:nvPicPr>
        <p:blipFill rotWithShape="1">
          <a:blip r:embed="rId3">
            <a:alphaModFix/>
          </a:blip>
          <a:srcRect/>
          <a:stretch/>
        </p:blipFill>
        <p:spPr>
          <a:xfrm rot="10800000">
            <a:off x="-30112" y="5067014"/>
            <a:ext cx="1673053" cy="1807924"/>
          </a:xfrm>
          <a:prstGeom prst="rect">
            <a:avLst/>
          </a:prstGeom>
          <a:noFill/>
          <a:ln>
            <a:noFill/>
          </a:ln>
        </p:spPr>
      </p:pic>
      <p:pic>
        <p:nvPicPr>
          <p:cNvPr id="14" name="Google Shape;14;p17"/>
          <p:cNvPicPr preferRelativeResize="0"/>
          <p:nvPr/>
        </p:nvPicPr>
        <p:blipFill rotWithShape="1">
          <a:blip r:embed="rId4">
            <a:alphaModFix/>
          </a:blip>
          <a:srcRect/>
          <a:stretch/>
        </p:blipFill>
        <p:spPr>
          <a:xfrm rot="10800000" flipH="1">
            <a:off x="-30112" y="-1"/>
            <a:ext cx="12222112" cy="2939742"/>
          </a:xfrm>
          <a:prstGeom prst="rect">
            <a:avLst/>
          </a:prstGeom>
          <a:noFill/>
          <a:ln>
            <a:noFill/>
          </a:ln>
        </p:spPr>
      </p:pic>
      <p:pic>
        <p:nvPicPr>
          <p:cNvPr id="15" name="Google Shape;15;p17"/>
          <p:cNvPicPr preferRelativeResize="0"/>
          <p:nvPr/>
        </p:nvPicPr>
        <p:blipFill rotWithShape="1">
          <a:blip r:embed="rId5">
            <a:alphaModFix/>
          </a:blip>
          <a:srcRect/>
          <a:stretch/>
        </p:blipFill>
        <p:spPr>
          <a:xfrm>
            <a:off x="1855223" y="441177"/>
            <a:ext cx="3674789" cy="1214065"/>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标题幻灯片">
  <p:cSld name="1_标题幻灯片">
    <p:spTree>
      <p:nvGrpSpPr>
        <p:cNvPr id="1" name="Shape 16"/>
        <p:cNvGrpSpPr/>
        <p:nvPr/>
      </p:nvGrpSpPr>
      <p:grpSpPr>
        <a:xfrm>
          <a:off x="0" y="0"/>
          <a:ext cx="0" cy="0"/>
          <a:chOff x="0" y="0"/>
          <a:chExt cx="0" cy="0"/>
        </a:xfrm>
      </p:grpSpPr>
      <p:sp>
        <p:nvSpPr>
          <p:cNvPr id="17" name="Google Shape;17;p18"/>
          <p:cNvSpPr/>
          <p:nvPr/>
        </p:nvSpPr>
        <p:spPr>
          <a:xfrm>
            <a:off x="236375" y="228600"/>
            <a:ext cx="11719249" cy="6400800"/>
          </a:xfrm>
          <a:prstGeom prst="round2DiagRect">
            <a:avLst>
              <a:gd name="adj1" fmla="val 0"/>
              <a:gd name="adj2" fmla="val 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pic>
        <p:nvPicPr>
          <p:cNvPr id="18" name="Google Shape;18;p18"/>
          <p:cNvPicPr preferRelativeResize="0"/>
          <p:nvPr/>
        </p:nvPicPr>
        <p:blipFill rotWithShape="1">
          <a:blip r:embed="rId2">
            <a:alphaModFix/>
          </a:blip>
          <a:srcRect/>
          <a:stretch/>
        </p:blipFill>
        <p:spPr>
          <a:xfrm>
            <a:off x="11310475" y="299106"/>
            <a:ext cx="589731" cy="520622"/>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5">
            <a:alphaModFix/>
          </a:blip>
          <a:stretch>
            <a:fillRect/>
          </a:stretch>
        </a:blipFill>
        <a:effectLst/>
      </p:bgPr>
    </p:bg>
    <p:spTree>
      <p:nvGrpSpPr>
        <p:cNvPr id="1" name="Shape 9"/>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Lst>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29.png"/><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14.png"/><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18.jpg"/><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22.jp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23.jp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3"/>
        <p:cNvGrpSpPr/>
        <p:nvPr/>
      </p:nvGrpSpPr>
      <p:grpSpPr>
        <a:xfrm>
          <a:off x="0" y="0"/>
          <a:ext cx="0" cy="0"/>
          <a:chOff x="0" y="0"/>
          <a:chExt cx="0" cy="0"/>
        </a:xfrm>
      </p:grpSpPr>
      <p:pic>
        <p:nvPicPr>
          <p:cNvPr id="24" name="Google Shape;24;p1"/>
          <p:cNvPicPr preferRelativeResize="0"/>
          <p:nvPr/>
        </p:nvPicPr>
        <p:blipFill rotWithShape="1">
          <a:blip r:embed="rId4">
            <a:alphaModFix/>
          </a:blip>
          <a:srcRect/>
          <a:stretch/>
        </p:blipFill>
        <p:spPr>
          <a:xfrm>
            <a:off x="-233187" y="4302537"/>
            <a:ext cx="12658374" cy="2919953"/>
          </a:xfrm>
          <a:prstGeom prst="rect">
            <a:avLst/>
          </a:prstGeom>
          <a:noFill/>
          <a:ln>
            <a:noFill/>
          </a:ln>
        </p:spPr>
      </p:pic>
      <p:pic>
        <p:nvPicPr>
          <p:cNvPr id="25" name="Google Shape;25;p1"/>
          <p:cNvPicPr preferRelativeResize="0"/>
          <p:nvPr/>
        </p:nvPicPr>
        <p:blipFill rotWithShape="1">
          <a:blip r:embed="rId5">
            <a:alphaModFix/>
          </a:blip>
          <a:srcRect/>
          <a:stretch/>
        </p:blipFill>
        <p:spPr>
          <a:xfrm>
            <a:off x="9272164" y="842439"/>
            <a:ext cx="1664763" cy="1512215"/>
          </a:xfrm>
          <a:prstGeom prst="rect">
            <a:avLst/>
          </a:prstGeom>
          <a:noFill/>
          <a:ln>
            <a:noFill/>
          </a:ln>
        </p:spPr>
      </p:pic>
      <p:grpSp>
        <p:nvGrpSpPr>
          <p:cNvPr id="26" name="Google Shape;26;p1"/>
          <p:cNvGrpSpPr/>
          <p:nvPr/>
        </p:nvGrpSpPr>
        <p:grpSpPr>
          <a:xfrm>
            <a:off x="0" y="709930"/>
            <a:ext cx="7834630" cy="1556220"/>
            <a:chOff x="0" y="204868"/>
            <a:chExt cx="7315200" cy="1556143"/>
          </a:xfrm>
        </p:grpSpPr>
        <p:pic>
          <p:nvPicPr>
            <p:cNvPr id="27" name="Google Shape;27;p1"/>
            <p:cNvPicPr preferRelativeResize="0"/>
            <p:nvPr/>
          </p:nvPicPr>
          <p:blipFill rotWithShape="1">
            <a:blip r:embed="rId6">
              <a:alphaModFix/>
            </a:blip>
            <a:srcRect/>
            <a:stretch/>
          </p:blipFill>
          <p:spPr>
            <a:xfrm flipH="1">
              <a:off x="0" y="204868"/>
              <a:ext cx="7315200" cy="1556143"/>
            </a:xfrm>
            <a:prstGeom prst="rect">
              <a:avLst/>
            </a:prstGeom>
            <a:noFill/>
            <a:ln>
              <a:noFill/>
            </a:ln>
          </p:spPr>
        </p:pic>
        <p:sp>
          <p:nvSpPr>
            <p:cNvPr id="28" name="Google Shape;28;p1"/>
            <p:cNvSpPr/>
            <p:nvPr/>
          </p:nvSpPr>
          <p:spPr>
            <a:xfrm>
              <a:off x="0" y="281251"/>
              <a:ext cx="6786880" cy="921975"/>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US" sz="3600" b="1" i="0" u="none" strike="noStrike" cap="none">
                  <a:solidFill>
                    <a:schemeClr val="lt1"/>
                  </a:solidFill>
                  <a:latin typeface="Arial"/>
                  <a:ea typeface="Arial"/>
                  <a:cs typeface="Arial"/>
                  <a:sym typeface="Arial"/>
                </a:rPr>
                <a:t>CHỦ ĐỀ 1. MÁY TÍNH VÀ EM</a:t>
              </a:r>
              <a:endParaRPr sz="3600" b="1" i="0" u="none" strike="noStrike" cap="none">
                <a:solidFill>
                  <a:schemeClr val="lt1"/>
                </a:solidFill>
                <a:latin typeface="Arial"/>
                <a:ea typeface="Arial"/>
                <a:cs typeface="Arial"/>
                <a:sym typeface="Arial"/>
              </a:endParaRPr>
            </a:p>
          </p:txBody>
        </p:sp>
      </p:grpSp>
      <p:grpSp>
        <p:nvGrpSpPr>
          <p:cNvPr id="29" name="Google Shape;29;p1"/>
          <p:cNvGrpSpPr/>
          <p:nvPr/>
        </p:nvGrpSpPr>
        <p:grpSpPr>
          <a:xfrm>
            <a:off x="880379" y="2058710"/>
            <a:ext cx="7632065" cy="1940925"/>
            <a:chOff x="1055313" y="1366069"/>
            <a:chExt cx="7632065" cy="1940925"/>
          </a:xfrm>
        </p:grpSpPr>
        <p:sp>
          <p:nvSpPr>
            <p:cNvPr id="30" name="Google Shape;30;p1"/>
            <p:cNvSpPr/>
            <p:nvPr/>
          </p:nvSpPr>
          <p:spPr>
            <a:xfrm>
              <a:off x="2198313" y="1781994"/>
              <a:ext cx="6489065" cy="1346835"/>
            </a:xfrm>
            <a:prstGeom prst="roundRect">
              <a:avLst>
                <a:gd name="adj" fmla="val 16667"/>
              </a:avLst>
            </a:prstGeom>
            <a:solidFill>
              <a:srgbClr val="FEF8E6"/>
            </a:solidFill>
            <a:ln w="38100" cap="flat" cmpd="sng">
              <a:solidFill>
                <a:srgbClr val="224B8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Quattrocento Sans"/>
                <a:ea typeface="Quattrocento Sans"/>
                <a:cs typeface="Quattrocento Sans"/>
                <a:sym typeface="Quattrocento Sans"/>
              </a:endParaRPr>
            </a:p>
          </p:txBody>
        </p:sp>
        <p:pic>
          <p:nvPicPr>
            <p:cNvPr id="31" name="Google Shape;31;p1"/>
            <p:cNvPicPr preferRelativeResize="0"/>
            <p:nvPr/>
          </p:nvPicPr>
          <p:blipFill rotWithShape="1">
            <a:blip r:embed="rId7">
              <a:alphaModFix/>
            </a:blip>
            <a:srcRect/>
            <a:stretch/>
          </p:blipFill>
          <p:spPr>
            <a:xfrm>
              <a:off x="1055313" y="1366069"/>
              <a:ext cx="2076866" cy="1940925"/>
            </a:xfrm>
            <a:prstGeom prst="rect">
              <a:avLst/>
            </a:prstGeom>
            <a:noFill/>
            <a:ln>
              <a:noFill/>
            </a:ln>
          </p:spPr>
        </p:pic>
        <p:sp>
          <p:nvSpPr>
            <p:cNvPr id="32" name="Google Shape;32;p1"/>
            <p:cNvSpPr/>
            <p:nvPr/>
          </p:nvSpPr>
          <p:spPr>
            <a:xfrm>
              <a:off x="1656456" y="1771310"/>
              <a:ext cx="874580" cy="642933"/>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US" sz="2800" b="1" i="0" u="none" strike="noStrike" cap="none">
                  <a:solidFill>
                    <a:schemeClr val="dk1"/>
                  </a:solidFill>
                  <a:latin typeface="Arial"/>
                  <a:ea typeface="Arial"/>
                  <a:cs typeface="Arial"/>
                  <a:sym typeface="Arial"/>
                </a:rPr>
                <a:t>BÀI</a:t>
              </a:r>
              <a:endParaRPr/>
            </a:p>
          </p:txBody>
        </p:sp>
        <p:sp>
          <p:nvSpPr>
            <p:cNvPr id="33" name="Google Shape;33;p1"/>
            <p:cNvSpPr/>
            <p:nvPr/>
          </p:nvSpPr>
          <p:spPr>
            <a:xfrm>
              <a:off x="1798272" y="2088107"/>
              <a:ext cx="625280" cy="1007455"/>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US" sz="4400" b="1" i="0" u="none" strike="noStrike" cap="none">
                  <a:solidFill>
                    <a:schemeClr val="dk1"/>
                  </a:solidFill>
                  <a:latin typeface="Arial"/>
                  <a:ea typeface="Arial"/>
                  <a:cs typeface="Arial"/>
                  <a:sym typeface="Arial"/>
                </a:rPr>
                <a:t>1</a:t>
              </a:r>
              <a:endParaRPr sz="4400" b="1" i="0" u="none" strike="noStrike" cap="none">
                <a:solidFill>
                  <a:schemeClr val="dk1"/>
                </a:solidFill>
                <a:latin typeface="Arial"/>
                <a:ea typeface="Arial"/>
                <a:cs typeface="Arial"/>
                <a:sym typeface="Arial"/>
              </a:endParaRPr>
            </a:p>
          </p:txBody>
        </p:sp>
        <p:sp>
          <p:nvSpPr>
            <p:cNvPr id="34" name="Google Shape;34;p1"/>
            <p:cNvSpPr/>
            <p:nvPr/>
          </p:nvSpPr>
          <p:spPr>
            <a:xfrm>
              <a:off x="3124143" y="1592764"/>
              <a:ext cx="5518785" cy="1568450"/>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US" sz="3200" b="1" i="0" u="none" strike="noStrike" cap="none">
                  <a:solidFill>
                    <a:srgbClr val="F93265"/>
                  </a:solidFill>
                  <a:latin typeface="Arial"/>
                  <a:ea typeface="Arial"/>
                  <a:cs typeface="Arial"/>
                  <a:sym typeface="Arial"/>
                </a:rPr>
                <a:t>Phần cứng và phần mềm máy tính</a:t>
              </a:r>
              <a:endParaRPr/>
            </a:p>
          </p:txBody>
        </p:sp>
      </p:grpSp>
      <p:pic>
        <p:nvPicPr>
          <p:cNvPr id="35" name="Google Shape;35;p1"/>
          <p:cNvPicPr preferRelativeResize="0"/>
          <p:nvPr/>
        </p:nvPicPr>
        <p:blipFill rotWithShape="1">
          <a:blip r:embed="rId8">
            <a:alphaModFix/>
          </a:blip>
          <a:srcRect/>
          <a:stretch/>
        </p:blipFill>
        <p:spPr>
          <a:xfrm>
            <a:off x="132402" y="2491800"/>
            <a:ext cx="589731" cy="520622"/>
          </a:xfrm>
          <a:prstGeom prst="rect">
            <a:avLst/>
          </a:prstGeom>
          <a:noFill/>
          <a:ln>
            <a:noFill/>
          </a:ln>
        </p:spPr>
      </p:pic>
      <p:sp>
        <p:nvSpPr>
          <p:cNvPr id="36" name="Google Shape;36;p1"/>
          <p:cNvSpPr txBox="1"/>
          <p:nvPr/>
        </p:nvSpPr>
        <p:spPr>
          <a:xfrm>
            <a:off x="9505315" y="80010"/>
            <a:ext cx="2686685" cy="70675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0" i="0" u="none" strike="noStrike" cap="none">
                <a:solidFill>
                  <a:schemeClr val="lt1"/>
                </a:solidFill>
                <a:highlight>
                  <a:srgbClr val="808000"/>
                </a:highlight>
                <a:latin typeface="Times New Roman"/>
                <a:ea typeface="Times New Roman"/>
                <a:cs typeface="Times New Roman"/>
                <a:sym typeface="Times New Roman"/>
              </a:rPr>
              <a:t>TIN HOC 4</a:t>
            </a:r>
            <a:endParaRPr/>
          </a:p>
        </p:txBody>
      </p:sp>
    </p:spTree>
  </p:cSld>
  <p:clrMapOvr>
    <a:masterClrMapping/>
  </p:clrMapOvr>
  <mc:AlternateContent xmlns:mc="http://schemas.openxmlformats.org/markup-compatibility/2006">
    <mc:Choice xmlns:p14="http://schemas.microsoft.com/office/powerpoint/2010/main" Requires="p14">
      <p:transition spd="slow" p14:dur="1500" advTm="4598">
        <p:random/>
      </p:transition>
    </mc:Choice>
    <mc:Fallback>
      <p:transition spd="slow" advTm="4598">
        <p:random/>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10"/>
          <p:cNvSpPr/>
          <p:nvPr/>
        </p:nvSpPr>
        <p:spPr>
          <a:xfrm>
            <a:off x="1233805" y="691833"/>
            <a:ext cx="10319385" cy="2399665"/>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2000">
                <a:solidFill>
                  <a:schemeClr val="dk1"/>
                </a:solidFill>
                <a:latin typeface="Arial"/>
                <a:ea typeface="Arial"/>
                <a:cs typeface="Arial"/>
                <a:sym typeface="Arial"/>
              </a:rPr>
              <a:t>     Cốc nước có thể bị đổ và làm ướt bàn phím máy tính của Minh và khiến nó không hoạt động được. An nhấn và giữ công tắc làm máy tính bị tắt đột ngột ,có thể gây ra lỗi cho phần cứng và phần mềm. Bảo đảm an toàn về điện khi sử dụng máy tính để giữ an toan cho bản thân em, đồng thời cũng là bảo vệ phần cứng và phần mềm của máy tính.</a:t>
            </a:r>
            <a:endParaRPr/>
          </a:p>
        </p:txBody>
      </p:sp>
      <p:sp>
        <p:nvSpPr>
          <p:cNvPr id="173" name="Google Shape;173;p10"/>
          <p:cNvSpPr/>
          <p:nvPr/>
        </p:nvSpPr>
        <p:spPr>
          <a:xfrm>
            <a:off x="1233805" y="2933700"/>
            <a:ext cx="10097770" cy="55308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000">
                <a:solidFill>
                  <a:schemeClr val="dk1"/>
                </a:solidFill>
                <a:latin typeface="Arial"/>
                <a:ea typeface="Arial"/>
                <a:cs typeface="Arial"/>
                <a:sym typeface="Arial"/>
              </a:rPr>
              <a:t> Sau đây là một số quy tắc khi sử dụng máy tinh để đảm bảo an toàn:</a:t>
            </a:r>
            <a:endParaRPr/>
          </a:p>
        </p:txBody>
      </p:sp>
      <p:sp>
        <p:nvSpPr>
          <p:cNvPr id="174" name="Google Shape;174;p10"/>
          <p:cNvSpPr/>
          <p:nvPr/>
        </p:nvSpPr>
        <p:spPr>
          <a:xfrm>
            <a:off x="1495425" y="4370070"/>
            <a:ext cx="9201785" cy="101473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000">
                <a:solidFill>
                  <a:schemeClr val="dk1"/>
                </a:solidFill>
                <a:latin typeface="Arial"/>
                <a:ea typeface="Arial"/>
                <a:cs typeface="Arial"/>
                <a:sym typeface="Arial"/>
              </a:rPr>
              <a:t>- Máy tính là thiết bị lưu trữ thông tin. Cần phải tắt máy tính đúng cách để không gây ra hỏng cho phần cứng và phần mềm.</a:t>
            </a:r>
            <a:endParaRPr/>
          </a:p>
        </p:txBody>
      </p:sp>
      <p:sp>
        <p:nvSpPr>
          <p:cNvPr id="175" name="Google Shape;175;p10"/>
          <p:cNvSpPr txBox="1"/>
          <p:nvPr/>
        </p:nvSpPr>
        <p:spPr>
          <a:xfrm>
            <a:off x="1495425" y="5403850"/>
            <a:ext cx="9202420" cy="70675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a:solidFill>
                  <a:schemeClr val="dk1"/>
                </a:solidFill>
                <a:latin typeface="Arial"/>
                <a:ea typeface="Arial"/>
                <a:cs typeface="Arial"/>
                <a:sym typeface="Arial"/>
              </a:rPr>
              <a:t>- Không sử dụng tùy tiện Internet hoặc phần mềm chưa được phép để tránh nguy cơ bị nhiễm virus vào máy tính.</a:t>
            </a:r>
            <a:endParaRPr/>
          </a:p>
        </p:txBody>
      </p:sp>
      <p:sp>
        <p:nvSpPr>
          <p:cNvPr id="176" name="Google Shape;176;p10"/>
          <p:cNvSpPr txBox="1"/>
          <p:nvPr/>
        </p:nvSpPr>
        <p:spPr>
          <a:xfrm>
            <a:off x="1494790" y="3575050"/>
            <a:ext cx="9202420" cy="70675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a:solidFill>
                  <a:schemeClr val="dk1"/>
                </a:solidFill>
                <a:latin typeface="Arial"/>
                <a:ea typeface="Arial"/>
                <a:cs typeface="Arial"/>
                <a:sym typeface="Arial"/>
              </a:rPr>
              <a:t>- Máy tính là thiết bị điện tử nên cần thao tác cẩn thận, nhẹ tay và thực hiện quy tắc an toàn về điện như em đã học ở lớp 3.</a:t>
            </a:r>
            <a:endParaRPr/>
          </a:p>
        </p:txBody>
      </p:sp>
      <p:pic>
        <p:nvPicPr>
          <p:cNvPr id="177" name="Google Shape;177;p10"/>
          <p:cNvPicPr preferRelativeResize="0"/>
          <p:nvPr/>
        </p:nvPicPr>
        <p:blipFill rotWithShape="1">
          <a:blip r:embed="rId3">
            <a:alphaModFix/>
          </a:blip>
          <a:srcRect/>
          <a:stretch/>
        </p:blipFill>
        <p:spPr>
          <a:xfrm>
            <a:off x="462280" y="311785"/>
            <a:ext cx="1032510" cy="979805"/>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77"/>
                                        </p:tgtEl>
                                        <p:attrNameLst>
                                          <p:attrName>style.visibility</p:attrName>
                                        </p:attrNameLst>
                                      </p:cBhvr>
                                      <p:to>
                                        <p:strVal val="visible"/>
                                      </p:to>
                                    </p:set>
                                    <p:animEffect transition="in" filter="fade">
                                      <p:cBhvr>
                                        <p:cTn id="7" dur="500"/>
                                        <p:tgtEl>
                                          <p:spTgt spid="17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2"/>
                                        </p:tgtEl>
                                        <p:attrNameLst>
                                          <p:attrName>style.visibility</p:attrName>
                                        </p:attrNameLst>
                                      </p:cBhvr>
                                      <p:to>
                                        <p:strVal val="visible"/>
                                      </p:to>
                                    </p:set>
                                    <p:animEffect transition="in" filter="fade">
                                      <p:cBhvr>
                                        <p:cTn id="12" dur="1000"/>
                                        <p:tgtEl>
                                          <p:spTgt spid="17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3"/>
                                        </p:tgtEl>
                                        <p:attrNameLst>
                                          <p:attrName>style.visibility</p:attrName>
                                        </p:attrNameLst>
                                      </p:cBhvr>
                                      <p:to>
                                        <p:strVal val="visible"/>
                                      </p:to>
                                    </p:set>
                                    <p:animEffect transition="in" filter="fade">
                                      <p:cBhvr>
                                        <p:cTn id="17" dur="500"/>
                                        <p:tgtEl>
                                          <p:spTgt spid="17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76"/>
                                        </p:tgtEl>
                                        <p:attrNameLst>
                                          <p:attrName>style.visibility</p:attrName>
                                        </p:attrNameLst>
                                      </p:cBhvr>
                                      <p:to>
                                        <p:strVal val="visible"/>
                                      </p:to>
                                    </p:set>
                                    <p:animEffect transition="in" filter="fade">
                                      <p:cBhvr>
                                        <p:cTn id="22" dur="2000"/>
                                        <p:tgtEl>
                                          <p:spTgt spid="17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74"/>
                                        </p:tgtEl>
                                        <p:attrNameLst>
                                          <p:attrName>style.visibility</p:attrName>
                                        </p:attrNameLst>
                                      </p:cBhvr>
                                      <p:to>
                                        <p:strVal val="visible"/>
                                      </p:to>
                                    </p:set>
                                    <p:animEffect transition="in" filter="fade">
                                      <p:cBhvr>
                                        <p:cTn id="27" dur="500"/>
                                        <p:tgtEl>
                                          <p:spTgt spid="17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75"/>
                                        </p:tgtEl>
                                        <p:attrNameLst>
                                          <p:attrName>style.visibility</p:attrName>
                                        </p:attrNameLst>
                                      </p:cBhvr>
                                      <p:to>
                                        <p:strVal val="visible"/>
                                      </p:to>
                                    </p:set>
                                    <p:animEffect transition="in" filter="fade">
                                      <p:cBhvr>
                                        <p:cTn id="32" dur="2000"/>
                                        <p:tgtEl>
                                          <p:spTgt spid="1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grpSp>
        <p:nvGrpSpPr>
          <p:cNvPr id="182" name="Google Shape;182;p11"/>
          <p:cNvGrpSpPr/>
          <p:nvPr/>
        </p:nvGrpSpPr>
        <p:grpSpPr>
          <a:xfrm>
            <a:off x="825500" y="281940"/>
            <a:ext cx="10353675" cy="2350944"/>
            <a:chOff x="3206525" y="469579"/>
            <a:chExt cx="8018202" cy="1739060"/>
          </a:xfrm>
        </p:grpSpPr>
        <p:grpSp>
          <p:nvGrpSpPr>
            <p:cNvPr id="183" name="Google Shape;183;p11"/>
            <p:cNvGrpSpPr/>
            <p:nvPr/>
          </p:nvGrpSpPr>
          <p:grpSpPr>
            <a:xfrm>
              <a:off x="3206525" y="469579"/>
              <a:ext cx="8018202" cy="1392692"/>
              <a:chOff x="3206525" y="469579"/>
              <a:chExt cx="8018202" cy="1392692"/>
            </a:xfrm>
          </p:grpSpPr>
          <p:grpSp>
            <p:nvGrpSpPr>
              <p:cNvPr id="184" name="Google Shape;184;p11"/>
              <p:cNvGrpSpPr/>
              <p:nvPr/>
            </p:nvGrpSpPr>
            <p:grpSpPr>
              <a:xfrm>
                <a:off x="3657601" y="911578"/>
                <a:ext cx="7567126" cy="950693"/>
                <a:chOff x="4131425" y="934090"/>
                <a:chExt cx="6807716" cy="1402534"/>
              </a:xfrm>
            </p:grpSpPr>
            <p:sp>
              <p:nvSpPr>
                <p:cNvPr id="185" name="Google Shape;185;p11"/>
                <p:cNvSpPr/>
                <p:nvPr/>
              </p:nvSpPr>
              <p:spPr>
                <a:xfrm>
                  <a:off x="4217929" y="1054359"/>
                  <a:ext cx="6721212" cy="1282265"/>
                </a:xfrm>
                <a:prstGeom prst="roundRect">
                  <a:avLst>
                    <a:gd name="adj" fmla="val 16667"/>
                  </a:avLst>
                </a:prstGeom>
                <a:solidFill>
                  <a:srgbClr val="C1BFC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186" name="Google Shape;186;p11"/>
                <p:cNvSpPr/>
                <p:nvPr/>
              </p:nvSpPr>
              <p:spPr>
                <a:xfrm>
                  <a:off x="4131425" y="934090"/>
                  <a:ext cx="6721212" cy="1282264"/>
                </a:xfrm>
                <a:prstGeom prst="roundRect">
                  <a:avLst>
                    <a:gd name="adj" fmla="val 16667"/>
                  </a:avLst>
                </a:prstGeom>
                <a:solidFill>
                  <a:srgbClr val="F2E9C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grpSp>
          <p:pic>
            <p:nvPicPr>
              <p:cNvPr id="187" name="Google Shape;187;p11"/>
              <p:cNvPicPr preferRelativeResize="0"/>
              <p:nvPr/>
            </p:nvPicPr>
            <p:blipFill rotWithShape="1">
              <a:blip r:embed="rId3">
                <a:alphaModFix/>
              </a:blip>
              <a:srcRect/>
              <a:stretch/>
            </p:blipFill>
            <p:spPr>
              <a:xfrm>
                <a:off x="3206525" y="469579"/>
                <a:ext cx="998307" cy="883997"/>
              </a:xfrm>
              <a:prstGeom prst="rect">
                <a:avLst/>
              </a:prstGeom>
              <a:noFill/>
              <a:ln>
                <a:noFill/>
              </a:ln>
            </p:spPr>
          </p:pic>
        </p:grpSp>
        <p:sp>
          <p:nvSpPr>
            <p:cNvPr id="188" name="Google Shape;188;p11"/>
            <p:cNvSpPr/>
            <p:nvPr/>
          </p:nvSpPr>
          <p:spPr>
            <a:xfrm>
              <a:off x="3753986" y="911721"/>
              <a:ext cx="7301692" cy="1296918"/>
            </a:xfrm>
            <a:prstGeom prst="rect">
              <a:avLst/>
            </a:prstGeom>
            <a:noFill/>
            <a:ln>
              <a:noFill/>
            </a:ln>
          </p:spPr>
          <p:txBody>
            <a:bodyPr spcFirstLastPara="1" wrap="square" lIns="91425" tIns="45700" rIns="91425" bIns="45700" anchor="t" anchorCtr="0">
              <a:spAutoFit/>
            </a:bodyPr>
            <a:lstStyle/>
            <a:p>
              <a:pPr marL="342900" marR="0" lvl="0" indent="-342900" algn="just" rtl="0">
                <a:lnSpc>
                  <a:spcPct val="150000"/>
                </a:lnSpc>
                <a:spcBef>
                  <a:spcPts val="0"/>
                </a:spcBef>
                <a:spcAft>
                  <a:spcPts val="0"/>
                </a:spcAft>
                <a:buClr>
                  <a:srgbClr val="F03C69"/>
                </a:buClr>
                <a:buSzPts val="2400"/>
                <a:buFont typeface="Arial"/>
                <a:buChar char="•"/>
              </a:pPr>
              <a:r>
                <a:rPr lang="en-US" sz="2400" b="1">
                  <a:solidFill>
                    <a:srgbClr val="F03C69"/>
                  </a:solidFill>
                  <a:latin typeface="Times New Roman"/>
                  <a:ea typeface="Times New Roman"/>
                  <a:cs typeface="Times New Roman"/>
                  <a:sym typeface="Times New Roman"/>
                </a:rPr>
                <a:t>Việc sử dụng máy tính không đúng cách có thể gây ra lỗi , ảnh hưởng đến hoạt động bình thường của nó.</a:t>
              </a:r>
              <a:endParaRPr/>
            </a:p>
            <a:p>
              <a:pPr marL="342900" marR="0" lvl="0" indent="-190500" algn="just" rtl="0">
                <a:lnSpc>
                  <a:spcPct val="150000"/>
                </a:lnSpc>
                <a:spcBef>
                  <a:spcPts val="0"/>
                </a:spcBef>
                <a:spcAft>
                  <a:spcPts val="0"/>
                </a:spcAft>
                <a:buClr>
                  <a:schemeClr val="dk1"/>
                </a:buClr>
                <a:buSzPts val="2400"/>
                <a:buFont typeface="Arial"/>
                <a:buNone/>
              </a:pPr>
              <a:endParaRPr sz="2400" b="1">
                <a:solidFill>
                  <a:srgbClr val="F03C69"/>
                </a:solidFill>
                <a:latin typeface="Times New Roman"/>
                <a:ea typeface="Times New Roman"/>
                <a:cs typeface="Times New Roman"/>
                <a:sym typeface="Times New Roman"/>
              </a:endParaRPr>
            </a:p>
          </p:txBody>
        </p:sp>
      </p:grpSp>
      <p:sp>
        <p:nvSpPr>
          <p:cNvPr id="189" name="Google Shape;189;p11"/>
          <p:cNvSpPr txBox="1"/>
          <p:nvPr/>
        </p:nvSpPr>
        <p:spPr>
          <a:xfrm>
            <a:off x="1961515" y="2753360"/>
            <a:ext cx="9202420" cy="52197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Chọn hành động sử dụng máy tính đúng cách:</a:t>
            </a:r>
            <a:endParaRPr/>
          </a:p>
        </p:txBody>
      </p:sp>
      <p:sp>
        <p:nvSpPr>
          <p:cNvPr id="190" name="Google Shape;190;p11"/>
          <p:cNvSpPr/>
          <p:nvPr/>
        </p:nvSpPr>
        <p:spPr>
          <a:xfrm>
            <a:off x="937260" y="3611245"/>
            <a:ext cx="10241915" cy="64516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400" b="1">
                <a:solidFill>
                  <a:srgbClr val="7FC354"/>
                </a:solidFill>
                <a:latin typeface="Arial"/>
                <a:ea typeface="Arial"/>
                <a:cs typeface="Arial"/>
                <a:sym typeface="Arial"/>
              </a:rPr>
              <a:t>A.</a:t>
            </a:r>
            <a:r>
              <a:rPr lang="en-US" sz="2400">
                <a:solidFill>
                  <a:schemeClr val="dk1"/>
                </a:solidFill>
                <a:latin typeface="Arial"/>
                <a:ea typeface="Arial"/>
                <a:cs typeface="Arial"/>
                <a:sym typeface="Arial"/>
              </a:rPr>
              <a:t> </a:t>
            </a:r>
            <a:r>
              <a:rPr lang="en-US" sz="2000">
                <a:solidFill>
                  <a:schemeClr val="dk1"/>
                </a:solidFill>
                <a:latin typeface="Arial"/>
                <a:ea typeface="Arial"/>
                <a:cs typeface="Arial"/>
                <a:sym typeface="Arial"/>
              </a:rPr>
              <a:t>Sử dụng dao để cạo những sạch những vết bẩn trên màn hình máy tính </a:t>
            </a:r>
            <a:r>
              <a:rPr lang="en-US" sz="2400">
                <a:solidFill>
                  <a:schemeClr val="dk1"/>
                </a:solidFill>
                <a:latin typeface="Arial"/>
                <a:ea typeface="Arial"/>
                <a:cs typeface="Arial"/>
                <a:sym typeface="Arial"/>
              </a:rPr>
              <a:t>.</a:t>
            </a:r>
            <a:endParaRPr/>
          </a:p>
        </p:txBody>
      </p:sp>
      <p:sp>
        <p:nvSpPr>
          <p:cNvPr id="191" name="Google Shape;191;p11"/>
          <p:cNvSpPr/>
          <p:nvPr/>
        </p:nvSpPr>
        <p:spPr>
          <a:xfrm>
            <a:off x="825500" y="5080000"/>
            <a:ext cx="10226675" cy="64516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400" b="1">
                <a:solidFill>
                  <a:srgbClr val="7FC354"/>
                </a:solidFill>
                <a:latin typeface="Arial"/>
                <a:ea typeface="Arial"/>
                <a:cs typeface="Arial"/>
                <a:sym typeface="Arial"/>
              </a:rPr>
              <a:t>C.</a:t>
            </a:r>
            <a:r>
              <a:rPr lang="en-US" sz="2400">
                <a:solidFill>
                  <a:schemeClr val="dk1"/>
                </a:solidFill>
                <a:latin typeface="Arial"/>
                <a:ea typeface="Arial"/>
                <a:cs typeface="Arial"/>
                <a:sym typeface="Arial"/>
              </a:rPr>
              <a:t> </a:t>
            </a:r>
            <a:r>
              <a:rPr lang="en-US" sz="2000">
                <a:solidFill>
                  <a:schemeClr val="dk1"/>
                </a:solidFill>
                <a:latin typeface="Arial"/>
                <a:ea typeface="Arial"/>
                <a:cs typeface="Arial"/>
                <a:sym typeface="Arial"/>
              </a:rPr>
              <a:t>Sử dụng khăn ướt để vệ sinh máy.</a:t>
            </a:r>
            <a:endParaRPr/>
          </a:p>
        </p:txBody>
      </p:sp>
      <p:sp>
        <p:nvSpPr>
          <p:cNvPr id="192" name="Google Shape;192;p11"/>
          <p:cNvSpPr/>
          <p:nvPr/>
        </p:nvSpPr>
        <p:spPr>
          <a:xfrm>
            <a:off x="828040" y="5864225"/>
            <a:ext cx="11182350" cy="64516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400" b="1">
                <a:solidFill>
                  <a:srgbClr val="7FC354"/>
                </a:solidFill>
                <a:latin typeface="Arial"/>
                <a:ea typeface="Arial"/>
                <a:cs typeface="Arial"/>
                <a:sym typeface="Arial"/>
              </a:rPr>
              <a:t>D.</a:t>
            </a:r>
            <a:r>
              <a:rPr lang="en-US" sz="2400">
                <a:solidFill>
                  <a:schemeClr val="dk1"/>
                </a:solidFill>
                <a:latin typeface="Arial"/>
                <a:ea typeface="Arial"/>
                <a:cs typeface="Arial"/>
                <a:sym typeface="Arial"/>
              </a:rPr>
              <a:t> </a:t>
            </a:r>
            <a:r>
              <a:rPr lang="en-US" sz="2000">
                <a:solidFill>
                  <a:schemeClr val="dk1"/>
                </a:solidFill>
                <a:latin typeface="Arial"/>
                <a:ea typeface="Arial"/>
                <a:cs typeface="Arial"/>
                <a:sym typeface="Arial"/>
              </a:rPr>
              <a:t>Cài đặt và sử dụng bất kì trò chơi nào mà mình thích lên máy tính..</a:t>
            </a:r>
            <a:endParaRPr sz="2000">
              <a:solidFill>
                <a:schemeClr val="dk1"/>
              </a:solidFill>
              <a:latin typeface="Arial"/>
              <a:ea typeface="Arial"/>
              <a:cs typeface="Arial"/>
              <a:sym typeface="Arial"/>
            </a:endParaRPr>
          </a:p>
        </p:txBody>
      </p:sp>
      <p:pic>
        <p:nvPicPr>
          <p:cNvPr id="193" name="Google Shape;193;p11"/>
          <p:cNvPicPr preferRelativeResize="0"/>
          <p:nvPr/>
        </p:nvPicPr>
        <p:blipFill rotWithShape="1">
          <a:blip r:embed="rId4">
            <a:alphaModFix/>
          </a:blip>
          <a:srcRect/>
          <a:stretch/>
        </p:blipFill>
        <p:spPr>
          <a:xfrm>
            <a:off x="978377" y="2404044"/>
            <a:ext cx="983065" cy="967824"/>
          </a:xfrm>
          <a:prstGeom prst="rect">
            <a:avLst/>
          </a:prstGeom>
          <a:noFill/>
          <a:ln>
            <a:noFill/>
          </a:ln>
        </p:spPr>
      </p:pic>
      <p:sp>
        <p:nvSpPr>
          <p:cNvPr id="194" name="Google Shape;194;p11"/>
          <p:cNvSpPr/>
          <p:nvPr/>
        </p:nvSpPr>
        <p:spPr>
          <a:xfrm>
            <a:off x="823595" y="4376420"/>
            <a:ext cx="584200" cy="583565"/>
          </a:xfrm>
          <a:prstGeom prst="ellipse">
            <a:avLst/>
          </a:prstGeom>
          <a:no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195" name="Google Shape;195;p11"/>
          <p:cNvSpPr/>
          <p:nvPr/>
        </p:nvSpPr>
        <p:spPr>
          <a:xfrm>
            <a:off x="828040" y="4295775"/>
            <a:ext cx="10965815" cy="64516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400" b="1">
                <a:solidFill>
                  <a:srgbClr val="7FC354"/>
                </a:solidFill>
                <a:latin typeface="Arial"/>
                <a:ea typeface="Arial"/>
                <a:cs typeface="Arial"/>
                <a:sym typeface="Arial"/>
              </a:rPr>
              <a:t>B.</a:t>
            </a:r>
            <a:r>
              <a:rPr lang="en-US" sz="2400">
                <a:solidFill>
                  <a:schemeClr val="dk1"/>
                </a:solidFill>
                <a:latin typeface="Arial"/>
                <a:ea typeface="Arial"/>
                <a:cs typeface="Arial"/>
                <a:sym typeface="Arial"/>
              </a:rPr>
              <a:t> </a:t>
            </a:r>
            <a:r>
              <a:rPr lang="en-US" sz="2000">
                <a:solidFill>
                  <a:schemeClr val="dk1"/>
                </a:solidFill>
                <a:latin typeface="Arial"/>
                <a:ea typeface="Arial"/>
                <a:cs typeface="Arial"/>
                <a:sym typeface="Arial"/>
              </a:rPr>
              <a:t>Nháy chuột vào nút Start,chọn nút Power rồi chọn lệnh ShutDown để tắt máy</a:t>
            </a:r>
            <a:r>
              <a:rPr lang="en-US" sz="2400">
                <a:solidFill>
                  <a:schemeClr val="dk1"/>
                </a:solidFill>
                <a:latin typeface="Arial"/>
                <a:ea typeface="Arial"/>
                <a:cs typeface="Arial"/>
                <a:sym typeface="Arial"/>
              </a:rPr>
              <a:t>.</a:t>
            </a:r>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82"/>
                                        </p:tgtEl>
                                        <p:attrNameLst>
                                          <p:attrName>style.visibility</p:attrName>
                                        </p:attrNameLst>
                                      </p:cBhvr>
                                      <p:to>
                                        <p:strVal val="visible"/>
                                      </p:to>
                                    </p:set>
                                    <p:anim calcmode="lin" valueType="num">
                                      <p:cBhvr additive="base">
                                        <p:cTn id="7" dur="500"/>
                                        <p:tgtEl>
                                          <p:spTgt spid="182"/>
                                        </p:tgtEl>
                                        <p:attrNameLst>
                                          <p:attrName>ppt_w</p:attrName>
                                        </p:attrNameLst>
                                      </p:cBhvr>
                                      <p:tavLst>
                                        <p:tav tm="0">
                                          <p:val>
                                            <p:strVal val="0"/>
                                          </p:val>
                                        </p:tav>
                                        <p:tav tm="100000">
                                          <p:val>
                                            <p:strVal val="#ppt_w"/>
                                          </p:val>
                                        </p:tav>
                                      </p:tavLst>
                                    </p:anim>
                                    <p:anim calcmode="lin" valueType="num">
                                      <p:cBhvr additive="base">
                                        <p:cTn id="8" dur="500"/>
                                        <p:tgtEl>
                                          <p:spTgt spid="182"/>
                                        </p:tgtEl>
                                        <p:attrNameLst>
                                          <p:attrName>ppt_h</p:attrName>
                                        </p:attrNameLst>
                                      </p:cBhvr>
                                      <p:tavLst>
                                        <p:tav tm="0">
                                          <p:val>
                                            <p:str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89"/>
                                        </p:tgtEl>
                                        <p:attrNameLst>
                                          <p:attrName>style.visibility</p:attrName>
                                        </p:attrNameLst>
                                      </p:cBhvr>
                                      <p:to>
                                        <p:strVal val="visible"/>
                                      </p:to>
                                    </p:set>
                                    <p:animEffect transition="in" filter="fade">
                                      <p:cBhvr>
                                        <p:cTn id="13" dur="2000"/>
                                        <p:tgtEl>
                                          <p:spTgt spid="189"/>
                                        </p:tgtEl>
                                      </p:cBhvr>
                                    </p:animEffect>
                                  </p:childTnLst>
                                </p:cTn>
                              </p:par>
                              <p:par>
                                <p:cTn id="14" presetID="10" presetClass="entr" presetSubtype="0" fill="hold" nodeType="withEffect">
                                  <p:stCondLst>
                                    <p:cond delay="0"/>
                                  </p:stCondLst>
                                  <p:childTnLst>
                                    <p:set>
                                      <p:cBhvr>
                                        <p:cTn id="15" dur="1" fill="hold">
                                          <p:stCondLst>
                                            <p:cond delay="0"/>
                                          </p:stCondLst>
                                        </p:cTn>
                                        <p:tgtEl>
                                          <p:spTgt spid="193"/>
                                        </p:tgtEl>
                                        <p:attrNameLst>
                                          <p:attrName>style.visibility</p:attrName>
                                        </p:attrNameLst>
                                      </p:cBhvr>
                                      <p:to>
                                        <p:strVal val="visible"/>
                                      </p:to>
                                    </p:set>
                                    <p:animEffect transition="in" filter="fade">
                                      <p:cBhvr>
                                        <p:cTn id="16" dur="2000"/>
                                        <p:tgtEl>
                                          <p:spTgt spid="193"/>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90"/>
                                        </p:tgtEl>
                                        <p:attrNameLst>
                                          <p:attrName>style.visibility</p:attrName>
                                        </p:attrNameLst>
                                      </p:cBhvr>
                                      <p:to>
                                        <p:strVal val="visible"/>
                                      </p:to>
                                    </p:set>
                                    <p:animEffect transition="in" filter="fade">
                                      <p:cBhvr>
                                        <p:cTn id="21" dur="500"/>
                                        <p:tgtEl>
                                          <p:spTgt spid="190"/>
                                        </p:tgtEl>
                                      </p:cBhvr>
                                    </p:animEffect>
                                  </p:childTnLst>
                                </p:cTn>
                              </p:par>
                              <p:par>
                                <p:cTn id="22" presetID="10" presetClass="entr" presetSubtype="0" fill="hold" nodeType="withEffect">
                                  <p:stCondLst>
                                    <p:cond delay="0"/>
                                  </p:stCondLst>
                                  <p:childTnLst>
                                    <p:set>
                                      <p:cBhvr>
                                        <p:cTn id="23" dur="1" fill="hold">
                                          <p:stCondLst>
                                            <p:cond delay="0"/>
                                          </p:stCondLst>
                                        </p:cTn>
                                        <p:tgtEl>
                                          <p:spTgt spid="195"/>
                                        </p:tgtEl>
                                        <p:attrNameLst>
                                          <p:attrName>style.visibility</p:attrName>
                                        </p:attrNameLst>
                                      </p:cBhvr>
                                      <p:to>
                                        <p:strVal val="visible"/>
                                      </p:to>
                                    </p:set>
                                    <p:animEffect transition="in" filter="fade">
                                      <p:cBhvr>
                                        <p:cTn id="24" dur="500"/>
                                        <p:tgtEl>
                                          <p:spTgt spid="195"/>
                                        </p:tgtEl>
                                      </p:cBhvr>
                                    </p:animEffect>
                                  </p:childTnLst>
                                </p:cTn>
                              </p:par>
                              <p:par>
                                <p:cTn id="25" presetID="10" presetClass="entr" presetSubtype="0" fill="hold" nodeType="withEffect">
                                  <p:stCondLst>
                                    <p:cond delay="0"/>
                                  </p:stCondLst>
                                  <p:childTnLst>
                                    <p:set>
                                      <p:cBhvr>
                                        <p:cTn id="26" dur="1" fill="hold">
                                          <p:stCondLst>
                                            <p:cond delay="0"/>
                                          </p:stCondLst>
                                        </p:cTn>
                                        <p:tgtEl>
                                          <p:spTgt spid="191"/>
                                        </p:tgtEl>
                                        <p:attrNameLst>
                                          <p:attrName>style.visibility</p:attrName>
                                        </p:attrNameLst>
                                      </p:cBhvr>
                                      <p:to>
                                        <p:strVal val="visible"/>
                                      </p:to>
                                    </p:set>
                                    <p:animEffect transition="in" filter="fade">
                                      <p:cBhvr>
                                        <p:cTn id="27" dur="500"/>
                                        <p:tgtEl>
                                          <p:spTgt spid="191"/>
                                        </p:tgtEl>
                                      </p:cBhvr>
                                    </p:animEffect>
                                  </p:childTnLst>
                                </p:cTn>
                              </p:par>
                              <p:par>
                                <p:cTn id="28" presetID="10" presetClass="entr" presetSubtype="0" fill="hold" nodeType="withEffect">
                                  <p:stCondLst>
                                    <p:cond delay="0"/>
                                  </p:stCondLst>
                                  <p:childTnLst>
                                    <p:set>
                                      <p:cBhvr>
                                        <p:cTn id="29" dur="1" fill="hold">
                                          <p:stCondLst>
                                            <p:cond delay="0"/>
                                          </p:stCondLst>
                                        </p:cTn>
                                        <p:tgtEl>
                                          <p:spTgt spid="192"/>
                                        </p:tgtEl>
                                        <p:attrNameLst>
                                          <p:attrName>style.visibility</p:attrName>
                                        </p:attrNameLst>
                                      </p:cBhvr>
                                      <p:to>
                                        <p:strVal val="visible"/>
                                      </p:to>
                                    </p:set>
                                    <p:animEffect transition="in" filter="fade">
                                      <p:cBhvr>
                                        <p:cTn id="30" dur="500"/>
                                        <p:tgtEl>
                                          <p:spTgt spid="192"/>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94"/>
                                        </p:tgtEl>
                                        <p:attrNameLst>
                                          <p:attrName>style.visibility</p:attrName>
                                        </p:attrNameLst>
                                      </p:cBhvr>
                                      <p:to>
                                        <p:strVal val="visible"/>
                                      </p:to>
                                    </p:set>
                                    <p:animEffect transition="in" filter="fade">
                                      <p:cBhvr>
                                        <p:cTn id="35" dur="500"/>
                                        <p:tgtEl>
                                          <p:spTgt spid="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grpSp>
        <p:nvGrpSpPr>
          <p:cNvPr id="200" name="Google Shape;200;p12"/>
          <p:cNvGrpSpPr/>
          <p:nvPr/>
        </p:nvGrpSpPr>
        <p:grpSpPr>
          <a:xfrm>
            <a:off x="371924" y="467376"/>
            <a:ext cx="3761537" cy="1014929"/>
            <a:chOff x="371924" y="467376"/>
            <a:chExt cx="3761537" cy="1014929"/>
          </a:xfrm>
        </p:grpSpPr>
        <p:pic>
          <p:nvPicPr>
            <p:cNvPr id="201" name="Google Shape;201;p12"/>
            <p:cNvPicPr preferRelativeResize="0"/>
            <p:nvPr/>
          </p:nvPicPr>
          <p:blipFill rotWithShape="1">
            <a:blip r:embed="rId3">
              <a:alphaModFix/>
            </a:blip>
            <a:srcRect/>
            <a:stretch/>
          </p:blipFill>
          <p:spPr>
            <a:xfrm>
              <a:off x="371924" y="467376"/>
              <a:ext cx="1280271" cy="1014929"/>
            </a:xfrm>
            <a:prstGeom prst="rect">
              <a:avLst/>
            </a:prstGeom>
            <a:noFill/>
            <a:ln>
              <a:noFill/>
            </a:ln>
          </p:spPr>
        </p:pic>
        <p:sp>
          <p:nvSpPr>
            <p:cNvPr id="202" name="Google Shape;202;p12"/>
            <p:cNvSpPr/>
            <p:nvPr/>
          </p:nvSpPr>
          <p:spPr>
            <a:xfrm>
              <a:off x="1752860" y="653374"/>
              <a:ext cx="2380601" cy="642933"/>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b="1">
                  <a:solidFill>
                    <a:srgbClr val="0998D7"/>
                  </a:solidFill>
                  <a:latin typeface="Arial"/>
                  <a:ea typeface="Arial"/>
                  <a:cs typeface="Arial"/>
                  <a:sym typeface="Arial"/>
                </a:rPr>
                <a:t>LUYỆN TẬP</a:t>
              </a:r>
              <a:endParaRPr sz="2800" b="1">
                <a:solidFill>
                  <a:srgbClr val="0998D7"/>
                </a:solidFill>
                <a:latin typeface="Arial"/>
                <a:ea typeface="Arial"/>
                <a:cs typeface="Arial"/>
                <a:sym typeface="Arial"/>
              </a:endParaRPr>
            </a:p>
          </p:txBody>
        </p:sp>
      </p:grpSp>
      <p:sp>
        <p:nvSpPr>
          <p:cNvPr id="203" name="Google Shape;203;p12"/>
          <p:cNvSpPr/>
          <p:nvPr/>
        </p:nvSpPr>
        <p:spPr>
          <a:xfrm>
            <a:off x="1652195" y="1425059"/>
            <a:ext cx="9751340" cy="101473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000" b="1">
                <a:solidFill>
                  <a:schemeClr val="dk1"/>
                </a:solidFill>
                <a:latin typeface="Arial"/>
                <a:ea typeface="Arial"/>
                <a:cs typeface="Arial"/>
                <a:sym typeface="Arial"/>
              </a:rPr>
              <a:t>1. </a:t>
            </a:r>
            <a:r>
              <a:rPr lang="en-US" sz="2000">
                <a:solidFill>
                  <a:schemeClr val="dk1"/>
                </a:solidFill>
                <a:latin typeface="Arial"/>
                <a:ea typeface="Arial"/>
                <a:cs typeface="Arial"/>
                <a:sym typeface="Arial"/>
              </a:rPr>
              <a:t>Em hãy chỉ ra đâu là phần cứng, đâu là phần mềm trong các phương an sau:</a:t>
            </a:r>
            <a:endParaRPr/>
          </a:p>
        </p:txBody>
      </p:sp>
      <p:sp>
        <p:nvSpPr>
          <p:cNvPr id="204" name="Google Shape;204;p12"/>
          <p:cNvSpPr/>
          <p:nvPr/>
        </p:nvSpPr>
        <p:spPr>
          <a:xfrm>
            <a:off x="1843706" y="4399183"/>
            <a:ext cx="8505049" cy="55308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000" b="1">
                <a:solidFill>
                  <a:srgbClr val="7FC354"/>
                </a:solidFill>
                <a:latin typeface="Arial"/>
                <a:ea typeface="Arial"/>
                <a:cs typeface="Arial"/>
                <a:sym typeface="Arial"/>
              </a:rPr>
              <a:t>A.</a:t>
            </a:r>
            <a:r>
              <a:rPr lang="en-US" sz="2000">
                <a:solidFill>
                  <a:schemeClr val="dk1"/>
                </a:solidFill>
                <a:latin typeface="Arial"/>
                <a:ea typeface="Arial"/>
                <a:cs typeface="Arial"/>
                <a:sym typeface="Arial"/>
              </a:rPr>
              <a:t> Đặt máy tính ở nơi thoáng mát, khô ráo, sạch sẽ..</a:t>
            </a:r>
            <a:endParaRPr sz="2000">
              <a:solidFill>
                <a:schemeClr val="dk1"/>
              </a:solidFill>
              <a:latin typeface="Arial"/>
              <a:ea typeface="Arial"/>
              <a:cs typeface="Arial"/>
              <a:sym typeface="Arial"/>
            </a:endParaRPr>
          </a:p>
        </p:txBody>
      </p:sp>
      <p:sp>
        <p:nvSpPr>
          <p:cNvPr id="205" name="Google Shape;205;p12"/>
          <p:cNvSpPr/>
          <p:nvPr/>
        </p:nvSpPr>
        <p:spPr>
          <a:xfrm>
            <a:off x="1843405" y="5482590"/>
            <a:ext cx="10067290" cy="55308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000" b="1">
                <a:solidFill>
                  <a:srgbClr val="7FC354"/>
                </a:solidFill>
                <a:latin typeface="Arial"/>
                <a:ea typeface="Arial"/>
                <a:cs typeface="Arial"/>
                <a:sym typeface="Arial"/>
              </a:rPr>
              <a:t>C. </a:t>
            </a:r>
            <a:r>
              <a:rPr lang="en-US" sz="2000">
                <a:solidFill>
                  <a:schemeClr val="dk1"/>
                </a:solidFill>
                <a:latin typeface="Arial"/>
                <a:ea typeface="Arial"/>
                <a:cs typeface="Arial"/>
                <a:sym typeface="Arial"/>
              </a:rPr>
              <a:t>Sử dụng bút bi để viết lên bề mặt màn hình điện thoại thông minh.</a:t>
            </a:r>
            <a:endParaRPr/>
          </a:p>
        </p:txBody>
      </p:sp>
      <p:sp>
        <p:nvSpPr>
          <p:cNvPr id="206" name="Google Shape;206;p12"/>
          <p:cNvSpPr/>
          <p:nvPr/>
        </p:nvSpPr>
        <p:spPr>
          <a:xfrm>
            <a:off x="1652195" y="3816062"/>
            <a:ext cx="9751340" cy="55308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000" b="1">
                <a:solidFill>
                  <a:schemeClr val="dk1"/>
                </a:solidFill>
                <a:latin typeface="Arial"/>
                <a:ea typeface="Arial"/>
                <a:cs typeface="Arial"/>
                <a:sym typeface="Arial"/>
              </a:rPr>
              <a:t>2. </a:t>
            </a:r>
            <a:r>
              <a:rPr lang="en-US" sz="2000">
                <a:solidFill>
                  <a:schemeClr val="dk1"/>
                </a:solidFill>
                <a:latin typeface="Arial"/>
                <a:ea typeface="Arial"/>
                <a:cs typeface="Arial"/>
                <a:sym typeface="Arial"/>
              </a:rPr>
              <a:t>Việc nào sau đâyy là sử dụng máy tính đúng cách:</a:t>
            </a:r>
            <a:endParaRPr sz="2000">
              <a:solidFill>
                <a:schemeClr val="dk1"/>
              </a:solidFill>
              <a:latin typeface="Arial"/>
              <a:ea typeface="Arial"/>
              <a:cs typeface="Arial"/>
              <a:sym typeface="Arial"/>
            </a:endParaRPr>
          </a:p>
        </p:txBody>
      </p:sp>
      <p:sp>
        <p:nvSpPr>
          <p:cNvPr id="207" name="Google Shape;207;p12"/>
          <p:cNvSpPr/>
          <p:nvPr/>
        </p:nvSpPr>
        <p:spPr>
          <a:xfrm>
            <a:off x="1652270" y="2477770"/>
            <a:ext cx="4321175" cy="55308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000">
                <a:solidFill>
                  <a:schemeClr val="dk1"/>
                </a:solidFill>
                <a:latin typeface="Arial"/>
                <a:ea typeface="Arial"/>
                <a:cs typeface="Arial"/>
                <a:sym typeface="Arial"/>
              </a:rPr>
              <a:t>a) Màn hình máy tính xách tay</a:t>
            </a:r>
            <a:endParaRPr/>
          </a:p>
        </p:txBody>
      </p:sp>
      <p:sp>
        <p:nvSpPr>
          <p:cNvPr id="208" name="Google Shape;208;p12"/>
          <p:cNvSpPr/>
          <p:nvPr/>
        </p:nvSpPr>
        <p:spPr>
          <a:xfrm>
            <a:off x="1652270" y="3173095"/>
            <a:ext cx="4951730" cy="55308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000">
                <a:solidFill>
                  <a:schemeClr val="dk1"/>
                </a:solidFill>
                <a:latin typeface="Arial"/>
                <a:ea typeface="Arial"/>
                <a:cs typeface="Arial"/>
                <a:sym typeface="Arial"/>
              </a:rPr>
              <a:t>b) Ổ đĩa cứng nằm trong thân máy</a:t>
            </a:r>
            <a:endParaRPr/>
          </a:p>
        </p:txBody>
      </p:sp>
      <p:pic>
        <p:nvPicPr>
          <p:cNvPr id="209" name="Google Shape;209;p12" descr="A picture containing text, vector graphics, businesscard&#10;&#10;Description automatically generated"/>
          <p:cNvPicPr preferRelativeResize="0"/>
          <p:nvPr/>
        </p:nvPicPr>
        <p:blipFill rotWithShape="1">
          <a:blip r:embed="rId4">
            <a:alphaModFix/>
          </a:blip>
          <a:srcRect/>
          <a:stretch/>
        </p:blipFill>
        <p:spPr>
          <a:xfrm>
            <a:off x="-25877" y="5014728"/>
            <a:ext cx="1843272" cy="1843272"/>
          </a:xfrm>
          <a:prstGeom prst="rect">
            <a:avLst/>
          </a:prstGeom>
          <a:noFill/>
          <a:ln>
            <a:noFill/>
          </a:ln>
        </p:spPr>
      </p:pic>
      <p:sp>
        <p:nvSpPr>
          <p:cNvPr id="210" name="Google Shape;210;p12"/>
          <p:cNvSpPr/>
          <p:nvPr/>
        </p:nvSpPr>
        <p:spPr>
          <a:xfrm>
            <a:off x="6744335" y="2529840"/>
            <a:ext cx="4321175" cy="55308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000">
                <a:solidFill>
                  <a:schemeClr val="dk1"/>
                </a:solidFill>
                <a:latin typeface="Arial"/>
                <a:ea typeface="Arial"/>
                <a:cs typeface="Arial"/>
                <a:sym typeface="Arial"/>
              </a:rPr>
              <a:t>c) Máy in</a:t>
            </a:r>
            <a:endParaRPr/>
          </a:p>
        </p:txBody>
      </p:sp>
      <p:sp>
        <p:nvSpPr>
          <p:cNvPr id="211" name="Google Shape;211;p12"/>
          <p:cNvSpPr/>
          <p:nvPr/>
        </p:nvSpPr>
        <p:spPr>
          <a:xfrm>
            <a:off x="6744335" y="3173095"/>
            <a:ext cx="4321175" cy="55308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000">
                <a:solidFill>
                  <a:schemeClr val="dk1"/>
                </a:solidFill>
                <a:latin typeface="Arial"/>
                <a:ea typeface="Arial"/>
                <a:cs typeface="Arial"/>
                <a:sym typeface="Arial"/>
              </a:rPr>
              <a:t>d) Ứng dụng luyện gõ bàn phím</a:t>
            </a:r>
            <a:endParaRPr/>
          </a:p>
        </p:txBody>
      </p:sp>
      <p:sp>
        <p:nvSpPr>
          <p:cNvPr id="212" name="Google Shape;212;p12"/>
          <p:cNvSpPr/>
          <p:nvPr/>
        </p:nvSpPr>
        <p:spPr>
          <a:xfrm>
            <a:off x="1843405" y="4940935"/>
            <a:ext cx="9560560" cy="55308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000" b="1">
                <a:solidFill>
                  <a:srgbClr val="7FC354"/>
                </a:solidFill>
                <a:latin typeface="Arial"/>
                <a:ea typeface="Arial"/>
                <a:cs typeface="Arial"/>
                <a:sym typeface="Arial"/>
              </a:rPr>
              <a:t>B. </a:t>
            </a:r>
            <a:r>
              <a:rPr lang="en-US" sz="2000">
                <a:solidFill>
                  <a:schemeClr val="dk1"/>
                </a:solidFill>
                <a:latin typeface="Arial"/>
                <a:ea typeface="Arial"/>
                <a:cs typeface="Arial"/>
                <a:sym typeface="Arial"/>
              </a:rPr>
              <a:t>.Để cặp sách hoặc các đồ vật khác lên trên bàn phím.</a:t>
            </a:r>
            <a:endParaRPr sz="2000">
              <a:solidFill>
                <a:schemeClr val="dk1"/>
              </a:solidFill>
              <a:latin typeface="Arial"/>
              <a:ea typeface="Arial"/>
              <a:cs typeface="Arial"/>
              <a:sym typeface="Arial"/>
            </a:endParaRPr>
          </a:p>
        </p:txBody>
      </p:sp>
      <p:sp>
        <p:nvSpPr>
          <p:cNvPr id="213" name="Google Shape;213;p12"/>
          <p:cNvSpPr/>
          <p:nvPr/>
        </p:nvSpPr>
        <p:spPr>
          <a:xfrm>
            <a:off x="1843405" y="5934710"/>
            <a:ext cx="9222105" cy="55308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000" b="1">
                <a:solidFill>
                  <a:srgbClr val="7FC354"/>
                </a:solidFill>
                <a:latin typeface="Arial"/>
                <a:ea typeface="Arial"/>
                <a:cs typeface="Arial"/>
                <a:sym typeface="Arial"/>
              </a:rPr>
              <a:t>D. </a:t>
            </a:r>
            <a:r>
              <a:rPr lang="en-US" sz="2000">
                <a:solidFill>
                  <a:schemeClr val="dk1"/>
                </a:solidFill>
                <a:latin typeface="Arial"/>
                <a:ea typeface="Arial"/>
                <a:cs typeface="Arial"/>
                <a:sym typeface="Arial"/>
              </a:rPr>
              <a:t>.Truy cập tùy tiện vào bất kì trang thông tin nào trên Internet.</a:t>
            </a:r>
            <a:endParaRPr sz="2000">
              <a:solidFill>
                <a:schemeClr val="dk1"/>
              </a:solidFill>
              <a:latin typeface="Arial"/>
              <a:ea typeface="Arial"/>
              <a:cs typeface="Arial"/>
              <a:sym typeface="Arial"/>
            </a:endParaRPr>
          </a:p>
        </p:txBody>
      </p:sp>
      <p:sp>
        <p:nvSpPr>
          <p:cNvPr id="214" name="Google Shape;214;p12"/>
          <p:cNvSpPr/>
          <p:nvPr/>
        </p:nvSpPr>
        <p:spPr>
          <a:xfrm>
            <a:off x="1752600" y="4459605"/>
            <a:ext cx="584200" cy="583565"/>
          </a:xfrm>
          <a:prstGeom prst="ellipse">
            <a:avLst/>
          </a:prstGeom>
          <a:no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fade">
                                      <p:cBhvr>
                                        <p:cTn id="7" dur="2000"/>
                                        <p:tgtEl>
                                          <p:spTgt spid="203"/>
                                        </p:tgtEl>
                                      </p:cBhvr>
                                    </p:animEffect>
                                  </p:childTnLst>
                                </p:cTn>
                              </p:par>
                              <p:par>
                                <p:cTn id="8" presetID="10" presetClass="entr" presetSubtype="0" fill="hold" nodeType="withEffect">
                                  <p:stCondLst>
                                    <p:cond delay="0"/>
                                  </p:stCondLst>
                                  <p:childTnLst>
                                    <p:set>
                                      <p:cBhvr>
                                        <p:cTn id="9" dur="1" fill="hold">
                                          <p:stCondLst>
                                            <p:cond delay="0"/>
                                          </p:stCondLst>
                                        </p:cTn>
                                        <p:tgtEl>
                                          <p:spTgt spid="207"/>
                                        </p:tgtEl>
                                        <p:attrNameLst>
                                          <p:attrName>style.visibility</p:attrName>
                                        </p:attrNameLst>
                                      </p:cBhvr>
                                      <p:to>
                                        <p:strVal val="visible"/>
                                      </p:to>
                                    </p:set>
                                    <p:animEffect transition="in" filter="fade">
                                      <p:cBhvr>
                                        <p:cTn id="10" dur="2000"/>
                                        <p:tgtEl>
                                          <p:spTgt spid="207"/>
                                        </p:tgtEl>
                                      </p:cBhvr>
                                    </p:animEffect>
                                  </p:childTnLst>
                                </p:cTn>
                              </p:par>
                              <p:par>
                                <p:cTn id="11" presetID="10" presetClass="entr" presetSubtype="0" fill="hold" nodeType="withEffect">
                                  <p:stCondLst>
                                    <p:cond delay="0"/>
                                  </p:stCondLst>
                                  <p:childTnLst>
                                    <p:set>
                                      <p:cBhvr>
                                        <p:cTn id="12" dur="1" fill="hold">
                                          <p:stCondLst>
                                            <p:cond delay="0"/>
                                          </p:stCondLst>
                                        </p:cTn>
                                        <p:tgtEl>
                                          <p:spTgt spid="208"/>
                                        </p:tgtEl>
                                        <p:attrNameLst>
                                          <p:attrName>style.visibility</p:attrName>
                                        </p:attrNameLst>
                                      </p:cBhvr>
                                      <p:to>
                                        <p:strVal val="visible"/>
                                      </p:to>
                                    </p:set>
                                    <p:animEffect transition="in" filter="fade">
                                      <p:cBhvr>
                                        <p:cTn id="13" dur="2000"/>
                                        <p:tgtEl>
                                          <p:spTgt spid="208"/>
                                        </p:tgtEl>
                                      </p:cBhvr>
                                    </p:animEffect>
                                  </p:childTnLst>
                                </p:cTn>
                              </p:par>
                              <p:par>
                                <p:cTn id="14" presetID="10" presetClass="entr" presetSubtype="0" fill="hold" nodeType="withEffect">
                                  <p:stCondLst>
                                    <p:cond delay="0"/>
                                  </p:stCondLst>
                                  <p:childTnLst>
                                    <p:set>
                                      <p:cBhvr>
                                        <p:cTn id="15" dur="1" fill="hold">
                                          <p:stCondLst>
                                            <p:cond delay="0"/>
                                          </p:stCondLst>
                                        </p:cTn>
                                        <p:tgtEl>
                                          <p:spTgt spid="210"/>
                                        </p:tgtEl>
                                        <p:attrNameLst>
                                          <p:attrName>style.visibility</p:attrName>
                                        </p:attrNameLst>
                                      </p:cBhvr>
                                      <p:to>
                                        <p:strVal val="visible"/>
                                      </p:to>
                                    </p:set>
                                    <p:animEffect transition="in" filter="fade">
                                      <p:cBhvr>
                                        <p:cTn id="16" dur="2000"/>
                                        <p:tgtEl>
                                          <p:spTgt spid="210"/>
                                        </p:tgtEl>
                                      </p:cBhvr>
                                    </p:animEffect>
                                  </p:childTnLst>
                                </p:cTn>
                              </p:par>
                              <p:par>
                                <p:cTn id="17" presetID="10" presetClass="entr" presetSubtype="0" fill="hold" nodeType="withEffect">
                                  <p:stCondLst>
                                    <p:cond delay="0"/>
                                  </p:stCondLst>
                                  <p:childTnLst>
                                    <p:set>
                                      <p:cBhvr>
                                        <p:cTn id="18" dur="1" fill="hold">
                                          <p:stCondLst>
                                            <p:cond delay="0"/>
                                          </p:stCondLst>
                                        </p:cTn>
                                        <p:tgtEl>
                                          <p:spTgt spid="211"/>
                                        </p:tgtEl>
                                        <p:attrNameLst>
                                          <p:attrName>style.visibility</p:attrName>
                                        </p:attrNameLst>
                                      </p:cBhvr>
                                      <p:to>
                                        <p:strVal val="visible"/>
                                      </p:to>
                                    </p:set>
                                    <p:animEffect transition="in" filter="fade">
                                      <p:cBhvr>
                                        <p:cTn id="19" dur="2000"/>
                                        <p:tgtEl>
                                          <p:spTgt spid="211"/>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06"/>
                                        </p:tgtEl>
                                        <p:attrNameLst>
                                          <p:attrName>style.visibility</p:attrName>
                                        </p:attrNameLst>
                                      </p:cBhvr>
                                      <p:to>
                                        <p:strVal val="visible"/>
                                      </p:to>
                                    </p:set>
                                    <p:animEffect transition="in" filter="fade">
                                      <p:cBhvr>
                                        <p:cTn id="24" dur="500"/>
                                        <p:tgtEl>
                                          <p:spTgt spid="206"/>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204"/>
                                        </p:tgtEl>
                                        <p:attrNameLst>
                                          <p:attrName>style.visibility</p:attrName>
                                        </p:attrNameLst>
                                      </p:cBhvr>
                                      <p:to>
                                        <p:strVal val="visible"/>
                                      </p:to>
                                    </p:set>
                                    <p:animEffect transition="in" filter="fade">
                                      <p:cBhvr>
                                        <p:cTn id="29" dur="2000"/>
                                        <p:tgtEl>
                                          <p:spTgt spid="204"/>
                                        </p:tgtEl>
                                      </p:cBhvr>
                                    </p:animEffect>
                                  </p:childTnLst>
                                </p:cTn>
                              </p:par>
                              <p:par>
                                <p:cTn id="30" presetID="10" presetClass="entr" presetSubtype="0" fill="hold" nodeType="withEffect">
                                  <p:stCondLst>
                                    <p:cond delay="0"/>
                                  </p:stCondLst>
                                  <p:childTnLst>
                                    <p:set>
                                      <p:cBhvr>
                                        <p:cTn id="31" dur="1" fill="hold">
                                          <p:stCondLst>
                                            <p:cond delay="0"/>
                                          </p:stCondLst>
                                        </p:cTn>
                                        <p:tgtEl>
                                          <p:spTgt spid="212"/>
                                        </p:tgtEl>
                                        <p:attrNameLst>
                                          <p:attrName>style.visibility</p:attrName>
                                        </p:attrNameLst>
                                      </p:cBhvr>
                                      <p:to>
                                        <p:strVal val="visible"/>
                                      </p:to>
                                    </p:set>
                                    <p:animEffect transition="in" filter="fade">
                                      <p:cBhvr>
                                        <p:cTn id="32" dur="2000"/>
                                        <p:tgtEl>
                                          <p:spTgt spid="212"/>
                                        </p:tgtEl>
                                      </p:cBhvr>
                                    </p:animEffect>
                                  </p:childTnLst>
                                </p:cTn>
                              </p:par>
                              <p:par>
                                <p:cTn id="33" presetID="10" presetClass="entr" presetSubtype="0" fill="hold" nodeType="withEffect">
                                  <p:stCondLst>
                                    <p:cond delay="0"/>
                                  </p:stCondLst>
                                  <p:childTnLst>
                                    <p:set>
                                      <p:cBhvr>
                                        <p:cTn id="34" dur="1" fill="hold">
                                          <p:stCondLst>
                                            <p:cond delay="0"/>
                                          </p:stCondLst>
                                        </p:cTn>
                                        <p:tgtEl>
                                          <p:spTgt spid="205"/>
                                        </p:tgtEl>
                                        <p:attrNameLst>
                                          <p:attrName>style.visibility</p:attrName>
                                        </p:attrNameLst>
                                      </p:cBhvr>
                                      <p:to>
                                        <p:strVal val="visible"/>
                                      </p:to>
                                    </p:set>
                                    <p:animEffect transition="in" filter="fade">
                                      <p:cBhvr>
                                        <p:cTn id="35" dur="2000"/>
                                        <p:tgtEl>
                                          <p:spTgt spid="205"/>
                                        </p:tgtEl>
                                      </p:cBhvr>
                                    </p:animEffect>
                                  </p:childTnLst>
                                </p:cTn>
                              </p:par>
                              <p:par>
                                <p:cTn id="36" presetID="10" presetClass="entr" presetSubtype="0" fill="hold" nodeType="withEffect">
                                  <p:stCondLst>
                                    <p:cond delay="0"/>
                                  </p:stCondLst>
                                  <p:childTnLst>
                                    <p:set>
                                      <p:cBhvr>
                                        <p:cTn id="37" dur="1" fill="hold">
                                          <p:stCondLst>
                                            <p:cond delay="0"/>
                                          </p:stCondLst>
                                        </p:cTn>
                                        <p:tgtEl>
                                          <p:spTgt spid="213"/>
                                        </p:tgtEl>
                                        <p:attrNameLst>
                                          <p:attrName>style.visibility</p:attrName>
                                        </p:attrNameLst>
                                      </p:cBhvr>
                                      <p:to>
                                        <p:strVal val="visible"/>
                                      </p:to>
                                    </p:set>
                                    <p:animEffect transition="in" filter="fade">
                                      <p:cBhvr>
                                        <p:cTn id="38" dur="2000"/>
                                        <p:tgtEl>
                                          <p:spTgt spid="213"/>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214"/>
                                        </p:tgtEl>
                                        <p:attrNameLst>
                                          <p:attrName>style.visibility</p:attrName>
                                        </p:attrNameLst>
                                      </p:cBhvr>
                                      <p:to>
                                        <p:strVal val="visible"/>
                                      </p:to>
                                    </p:set>
                                    <p:animEffect transition="in" filter="fade">
                                      <p:cBhvr>
                                        <p:cTn id="43" dur="500"/>
                                        <p:tgtEl>
                                          <p:spTgt spid="2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grpSp>
        <p:nvGrpSpPr>
          <p:cNvPr id="219" name="Google Shape;219;p13"/>
          <p:cNvGrpSpPr/>
          <p:nvPr/>
        </p:nvGrpSpPr>
        <p:grpSpPr>
          <a:xfrm>
            <a:off x="371924" y="384240"/>
            <a:ext cx="3761537" cy="1181202"/>
            <a:chOff x="371924" y="384240"/>
            <a:chExt cx="3761537" cy="1181202"/>
          </a:xfrm>
        </p:grpSpPr>
        <p:pic>
          <p:nvPicPr>
            <p:cNvPr id="220" name="Google Shape;220;p13"/>
            <p:cNvPicPr preferRelativeResize="0"/>
            <p:nvPr/>
          </p:nvPicPr>
          <p:blipFill rotWithShape="1">
            <a:blip r:embed="rId3">
              <a:alphaModFix/>
            </a:blip>
            <a:srcRect/>
            <a:stretch/>
          </p:blipFill>
          <p:spPr>
            <a:xfrm>
              <a:off x="371924" y="384240"/>
              <a:ext cx="1280271" cy="1181202"/>
            </a:xfrm>
            <a:prstGeom prst="rect">
              <a:avLst/>
            </a:prstGeom>
            <a:noFill/>
            <a:ln>
              <a:noFill/>
            </a:ln>
          </p:spPr>
        </p:pic>
        <p:sp>
          <p:nvSpPr>
            <p:cNvPr id="221" name="Google Shape;221;p13"/>
            <p:cNvSpPr/>
            <p:nvPr/>
          </p:nvSpPr>
          <p:spPr>
            <a:xfrm>
              <a:off x="1752860" y="653374"/>
              <a:ext cx="2380601" cy="642933"/>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b="1">
                  <a:solidFill>
                    <a:srgbClr val="0998D7"/>
                  </a:solidFill>
                  <a:latin typeface="Arial"/>
                  <a:ea typeface="Arial"/>
                  <a:cs typeface="Arial"/>
                  <a:sym typeface="Arial"/>
                </a:rPr>
                <a:t>VẬN DỤNG</a:t>
              </a:r>
              <a:endParaRPr sz="2800" b="1">
                <a:solidFill>
                  <a:srgbClr val="0998D7"/>
                </a:solidFill>
                <a:latin typeface="Arial"/>
                <a:ea typeface="Arial"/>
                <a:cs typeface="Arial"/>
                <a:sym typeface="Arial"/>
              </a:endParaRPr>
            </a:p>
          </p:txBody>
        </p:sp>
      </p:grpSp>
      <p:sp>
        <p:nvSpPr>
          <p:cNvPr id="222" name="Google Shape;222;p13"/>
          <p:cNvSpPr/>
          <p:nvPr/>
        </p:nvSpPr>
        <p:spPr>
          <a:xfrm>
            <a:off x="1652195" y="1425059"/>
            <a:ext cx="9751340" cy="553085"/>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2000" b="1">
                <a:solidFill>
                  <a:schemeClr val="dk1"/>
                </a:solidFill>
                <a:latin typeface="Arial"/>
                <a:ea typeface="Arial"/>
                <a:cs typeface="Arial"/>
                <a:sym typeface="Arial"/>
              </a:rPr>
              <a:t>1.Hãy kể tên một số phần cứng hỗ trợ việc học trực tuyến.</a:t>
            </a:r>
            <a:r>
              <a:rPr lang="en-US" sz="2000">
                <a:solidFill>
                  <a:schemeClr val="dk1"/>
                </a:solidFill>
                <a:latin typeface="Arial"/>
                <a:ea typeface="Arial"/>
                <a:cs typeface="Arial"/>
                <a:sym typeface="Arial"/>
              </a:rPr>
              <a:t> </a:t>
            </a:r>
            <a:endParaRPr/>
          </a:p>
        </p:txBody>
      </p:sp>
      <p:sp>
        <p:nvSpPr>
          <p:cNvPr id="223" name="Google Shape;223;p13"/>
          <p:cNvSpPr/>
          <p:nvPr/>
        </p:nvSpPr>
        <p:spPr>
          <a:xfrm>
            <a:off x="1652195" y="2504136"/>
            <a:ext cx="9751340" cy="553085"/>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2000" b="1">
                <a:solidFill>
                  <a:schemeClr val="dk1"/>
                </a:solidFill>
                <a:latin typeface="Arial"/>
                <a:ea typeface="Arial"/>
                <a:cs typeface="Arial"/>
                <a:sym typeface="Arial"/>
              </a:rPr>
              <a:t>2. Hãy kể tên một phần mềm giúp em học trực tuyến.</a:t>
            </a:r>
            <a:endParaRPr sz="2000">
              <a:solidFill>
                <a:schemeClr val="dk1"/>
              </a:solidFill>
              <a:latin typeface="Arial"/>
              <a:ea typeface="Arial"/>
              <a:cs typeface="Arial"/>
              <a:sym typeface="Arial"/>
            </a:endParaRPr>
          </a:p>
        </p:txBody>
      </p:sp>
      <p:pic>
        <p:nvPicPr>
          <p:cNvPr id="224" name="Google Shape;224;p13" descr="A picture containing toy&#10;&#10;Description automatically generated"/>
          <p:cNvPicPr preferRelativeResize="0"/>
          <p:nvPr/>
        </p:nvPicPr>
        <p:blipFill rotWithShape="1">
          <a:blip r:embed="rId4">
            <a:alphaModFix/>
          </a:blip>
          <a:srcRect/>
          <a:stretch/>
        </p:blipFill>
        <p:spPr>
          <a:xfrm>
            <a:off x="9092046" y="3860717"/>
            <a:ext cx="2975264" cy="2975264"/>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2"/>
                                        </p:tgtEl>
                                        <p:attrNameLst>
                                          <p:attrName>style.visibility</p:attrName>
                                        </p:attrNameLst>
                                      </p:cBhvr>
                                      <p:to>
                                        <p:strVal val="visible"/>
                                      </p:to>
                                    </p:set>
                                    <p:animEffect transition="in" filter="fade">
                                      <p:cBhvr>
                                        <p:cTn id="7" dur="500"/>
                                        <p:tgtEl>
                                          <p:spTgt spid="2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3"/>
                                        </p:tgtEl>
                                        <p:attrNameLst>
                                          <p:attrName>style.visibility</p:attrName>
                                        </p:attrNameLst>
                                      </p:cBhvr>
                                      <p:to>
                                        <p:strVal val="visible"/>
                                      </p:to>
                                    </p:set>
                                    <p:animEffect transition="in" filter="fade">
                                      <p:cBhvr>
                                        <p:cTn id="12" dur="500"/>
                                        <p:tgtEl>
                                          <p:spTgt spid="2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29"/>
        <p:cNvGrpSpPr/>
        <p:nvPr/>
      </p:nvGrpSpPr>
      <p:grpSpPr>
        <a:xfrm>
          <a:off x="0" y="0"/>
          <a:ext cx="0" cy="0"/>
          <a:chOff x="0" y="0"/>
          <a:chExt cx="0" cy="0"/>
        </a:xfrm>
      </p:grpSpPr>
      <p:grpSp>
        <p:nvGrpSpPr>
          <p:cNvPr id="230" name="Google Shape;230;p14"/>
          <p:cNvGrpSpPr/>
          <p:nvPr/>
        </p:nvGrpSpPr>
        <p:grpSpPr>
          <a:xfrm>
            <a:off x="2980607" y="1150453"/>
            <a:ext cx="5976143" cy="4679926"/>
            <a:chOff x="2424113" y="688975"/>
            <a:chExt cx="6713537" cy="5619751"/>
          </a:xfrm>
        </p:grpSpPr>
        <p:sp>
          <p:nvSpPr>
            <p:cNvPr id="231" name="Google Shape;231;p14"/>
            <p:cNvSpPr/>
            <p:nvPr/>
          </p:nvSpPr>
          <p:spPr>
            <a:xfrm>
              <a:off x="2424113" y="692150"/>
              <a:ext cx="6710362" cy="5613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
          <p:nvSpPr>
            <p:cNvPr id="232" name="Google Shape;232;p14"/>
            <p:cNvSpPr/>
            <p:nvPr/>
          </p:nvSpPr>
          <p:spPr>
            <a:xfrm>
              <a:off x="2427288" y="1592263"/>
              <a:ext cx="800100" cy="1198563"/>
            </a:xfrm>
            <a:custGeom>
              <a:avLst/>
              <a:gdLst/>
              <a:ahLst/>
              <a:cxnLst/>
              <a:rect l="l" t="t" r="r" b="b"/>
              <a:pathLst>
                <a:path w="302" h="452" extrusionOk="0">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33" name="Google Shape;233;p14"/>
            <p:cNvSpPr/>
            <p:nvPr/>
          </p:nvSpPr>
          <p:spPr>
            <a:xfrm>
              <a:off x="3355975" y="703263"/>
              <a:ext cx="800100" cy="1198563"/>
            </a:xfrm>
            <a:custGeom>
              <a:avLst/>
              <a:gdLst/>
              <a:ahLst/>
              <a:cxnLst/>
              <a:rect l="l" t="t" r="r" b="b"/>
              <a:pathLst>
                <a:path w="302" h="452" extrusionOk="0">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34" name="Google Shape;234;p14"/>
            <p:cNvSpPr/>
            <p:nvPr/>
          </p:nvSpPr>
          <p:spPr>
            <a:xfrm>
              <a:off x="4254500" y="1127125"/>
              <a:ext cx="801687" cy="1200150"/>
            </a:xfrm>
            <a:custGeom>
              <a:avLst/>
              <a:gdLst/>
              <a:ahLst/>
              <a:cxnLst/>
              <a:rect l="l" t="t" r="r" b="b"/>
              <a:pathLst>
                <a:path w="302" h="452" extrusionOk="0">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35" name="Google Shape;235;p14"/>
            <p:cNvSpPr/>
            <p:nvPr/>
          </p:nvSpPr>
          <p:spPr>
            <a:xfrm>
              <a:off x="4254500" y="2419350"/>
              <a:ext cx="801687" cy="800100"/>
            </a:xfrm>
            <a:custGeom>
              <a:avLst/>
              <a:gdLst/>
              <a:ahLst/>
              <a:cxnLst/>
              <a:rect l="l" t="t" r="r" b="b"/>
              <a:pathLst>
                <a:path w="302" h="301" extrusionOk="0">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36" name="Google Shape;236;p14"/>
            <p:cNvSpPr/>
            <p:nvPr/>
          </p:nvSpPr>
          <p:spPr>
            <a:xfrm>
              <a:off x="2427288" y="2847975"/>
              <a:ext cx="800100" cy="798513"/>
            </a:xfrm>
            <a:custGeom>
              <a:avLst/>
              <a:gdLst/>
              <a:ahLst/>
              <a:cxnLst/>
              <a:rect l="l" t="t" r="r" b="b"/>
              <a:pathLst>
                <a:path w="302" h="301" extrusionOk="0">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37" name="Google Shape;237;p14"/>
            <p:cNvSpPr/>
            <p:nvPr/>
          </p:nvSpPr>
          <p:spPr>
            <a:xfrm>
              <a:off x="2854325" y="1165225"/>
              <a:ext cx="381000" cy="379413"/>
            </a:xfrm>
            <a:custGeom>
              <a:avLst/>
              <a:gdLst/>
              <a:ahLst/>
              <a:cxnLst/>
              <a:rect l="l" t="t" r="r" b="b"/>
              <a:pathLst>
                <a:path w="144" h="143" extrusionOk="0">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38" name="Google Shape;238;p14"/>
            <p:cNvSpPr/>
            <p:nvPr/>
          </p:nvSpPr>
          <p:spPr>
            <a:xfrm>
              <a:off x="4254500" y="703263"/>
              <a:ext cx="382587" cy="376238"/>
            </a:xfrm>
            <a:custGeom>
              <a:avLst/>
              <a:gdLst/>
              <a:ahLst/>
              <a:cxnLst/>
              <a:rect l="l" t="t" r="r" b="b"/>
              <a:pathLst>
                <a:path w="144" h="142" extrusionOk="0">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39" name="Google Shape;239;p14"/>
            <p:cNvSpPr/>
            <p:nvPr/>
          </p:nvSpPr>
          <p:spPr>
            <a:xfrm>
              <a:off x="6948488" y="688975"/>
              <a:ext cx="382587" cy="379413"/>
            </a:xfrm>
            <a:custGeom>
              <a:avLst/>
              <a:gdLst/>
              <a:ahLst/>
              <a:cxnLst/>
              <a:rect l="l" t="t" r="r" b="b"/>
              <a:pathLst>
                <a:path w="144" h="143" extrusionOk="0">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40" name="Google Shape;240;p14"/>
            <p:cNvSpPr/>
            <p:nvPr/>
          </p:nvSpPr>
          <p:spPr>
            <a:xfrm>
              <a:off x="8320088" y="1157288"/>
              <a:ext cx="382587" cy="376238"/>
            </a:xfrm>
            <a:custGeom>
              <a:avLst/>
              <a:gdLst/>
              <a:ahLst/>
              <a:cxnLst/>
              <a:rect l="l" t="t" r="r" b="b"/>
              <a:pathLst>
                <a:path w="144" h="142" extrusionOk="0">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41" name="Google Shape;241;p14"/>
            <p:cNvSpPr/>
            <p:nvPr/>
          </p:nvSpPr>
          <p:spPr>
            <a:xfrm>
              <a:off x="7845425" y="1976438"/>
              <a:ext cx="381000" cy="377825"/>
            </a:xfrm>
            <a:custGeom>
              <a:avLst/>
              <a:gdLst/>
              <a:ahLst/>
              <a:cxnLst/>
              <a:rect l="l" t="t" r="r" b="b"/>
              <a:pathLst>
                <a:path w="144" h="142" extrusionOk="0">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42" name="Google Shape;242;p14"/>
            <p:cNvSpPr/>
            <p:nvPr/>
          </p:nvSpPr>
          <p:spPr>
            <a:xfrm>
              <a:off x="8320088" y="3717925"/>
              <a:ext cx="382587" cy="376238"/>
            </a:xfrm>
            <a:custGeom>
              <a:avLst/>
              <a:gdLst/>
              <a:ahLst/>
              <a:cxnLst/>
              <a:rect l="l" t="t" r="r" b="b"/>
              <a:pathLst>
                <a:path w="144" h="142" extrusionOk="0">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43" name="Google Shape;243;p14"/>
            <p:cNvSpPr/>
            <p:nvPr/>
          </p:nvSpPr>
          <p:spPr>
            <a:xfrm>
              <a:off x="8320088" y="2425700"/>
              <a:ext cx="817562" cy="790575"/>
            </a:xfrm>
            <a:custGeom>
              <a:avLst/>
              <a:gdLst/>
              <a:ahLst/>
              <a:cxnLst/>
              <a:rect l="l" t="t" r="r" b="b"/>
              <a:pathLst>
                <a:path w="308" h="298" extrusionOk="0">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44" name="Google Shape;244;p14"/>
            <p:cNvSpPr/>
            <p:nvPr/>
          </p:nvSpPr>
          <p:spPr>
            <a:xfrm>
              <a:off x="7418388" y="2411413"/>
              <a:ext cx="815975" cy="792163"/>
            </a:xfrm>
            <a:custGeom>
              <a:avLst/>
              <a:gdLst/>
              <a:ahLst/>
              <a:cxnLst/>
              <a:rect l="l" t="t" r="r" b="b"/>
              <a:pathLst>
                <a:path w="308" h="298" extrusionOk="0">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45" name="Google Shape;245;p14"/>
            <p:cNvSpPr/>
            <p:nvPr/>
          </p:nvSpPr>
          <p:spPr>
            <a:xfrm>
              <a:off x="6534150" y="1562100"/>
              <a:ext cx="817562" cy="792163"/>
            </a:xfrm>
            <a:custGeom>
              <a:avLst/>
              <a:gdLst/>
              <a:ahLst/>
              <a:cxnLst/>
              <a:rect l="l" t="t" r="r" b="b"/>
              <a:pathLst>
                <a:path w="308" h="298" extrusionOk="0">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F68D91"/>
                </a:solidFill>
                <a:latin typeface="Arial"/>
                <a:ea typeface="Arial"/>
                <a:cs typeface="Arial"/>
                <a:sym typeface="Arial"/>
              </a:endParaRPr>
            </a:p>
          </p:txBody>
        </p:sp>
        <p:sp>
          <p:nvSpPr>
            <p:cNvPr id="246" name="Google Shape;246;p14"/>
            <p:cNvSpPr/>
            <p:nvPr/>
          </p:nvSpPr>
          <p:spPr>
            <a:xfrm>
              <a:off x="8320088" y="1584325"/>
              <a:ext cx="817562" cy="790575"/>
            </a:xfrm>
            <a:custGeom>
              <a:avLst/>
              <a:gdLst/>
              <a:ahLst/>
              <a:cxnLst/>
              <a:rect l="l" t="t" r="r" b="b"/>
              <a:pathLst>
                <a:path w="308" h="298" extrusionOk="0">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47" name="Google Shape;247;p14"/>
            <p:cNvSpPr/>
            <p:nvPr/>
          </p:nvSpPr>
          <p:spPr>
            <a:xfrm>
              <a:off x="7423150" y="4614863"/>
              <a:ext cx="382587" cy="379413"/>
            </a:xfrm>
            <a:custGeom>
              <a:avLst/>
              <a:gdLst/>
              <a:ahLst/>
              <a:cxnLst/>
              <a:rect l="l" t="t" r="r" b="b"/>
              <a:pathLst>
                <a:path w="144" h="143" extrusionOk="0">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F68D91"/>
                </a:solidFill>
                <a:latin typeface="Arial"/>
                <a:ea typeface="Arial"/>
                <a:cs typeface="Arial"/>
                <a:sym typeface="Arial"/>
              </a:endParaRPr>
            </a:p>
          </p:txBody>
        </p:sp>
        <p:sp>
          <p:nvSpPr>
            <p:cNvPr id="248" name="Google Shape;248;p14"/>
            <p:cNvSpPr/>
            <p:nvPr/>
          </p:nvSpPr>
          <p:spPr>
            <a:xfrm>
              <a:off x="6486525" y="5483225"/>
              <a:ext cx="382587" cy="379413"/>
            </a:xfrm>
            <a:custGeom>
              <a:avLst/>
              <a:gdLst/>
              <a:ahLst/>
              <a:cxnLst/>
              <a:rect l="l" t="t" r="r" b="b"/>
              <a:pathLst>
                <a:path w="144" h="143" extrusionOk="0">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49" name="Google Shape;249;p14"/>
            <p:cNvSpPr/>
            <p:nvPr/>
          </p:nvSpPr>
          <p:spPr>
            <a:xfrm>
              <a:off x="5554663" y="5929313"/>
              <a:ext cx="722312" cy="379413"/>
            </a:xfrm>
            <a:custGeom>
              <a:avLst/>
              <a:gdLst/>
              <a:ahLst/>
              <a:cxnLst/>
              <a:rect l="l" t="t" r="r" b="b"/>
              <a:pathLst>
                <a:path w="272" h="143" extrusionOk="0">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50" name="Google Shape;250;p14"/>
            <p:cNvSpPr/>
            <p:nvPr/>
          </p:nvSpPr>
          <p:spPr>
            <a:xfrm>
              <a:off x="6510338" y="5026025"/>
              <a:ext cx="817562" cy="377825"/>
            </a:xfrm>
            <a:custGeom>
              <a:avLst/>
              <a:gdLst/>
              <a:ahLst/>
              <a:cxnLst/>
              <a:rect l="l" t="t" r="r" b="b"/>
              <a:pathLst>
                <a:path w="308" h="142" extrusionOk="0">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51" name="Google Shape;251;p14"/>
            <p:cNvSpPr/>
            <p:nvPr/>
          </p:nvSpPr>
          <p:spPr>
            <a:xfrm>
              <a:off x="6510338" y="1122363"/>
              <a:ext cx="817562" cy="379413"/>
            </a:xfrm>
            <a:custGeom>
              <a:avLst/>
              <a:gdLst/>
              <a:ahLst/>
              <a:cxnLst/>
              <a:rect l="l" t="t" r="r" b="b"/>
              <a:pathLst>
                <a:path w="308" h="143" extrusionOk="0">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52" name="Google Shape;252;p14"/>
            <p:cNvSpPr/>
            <p:nvPr/>
          </p:nvSpPr>
          <p:spPr>
            <a:xfrm>
              <a:off x="7418388" y="4181475"/>
              <a:ext cx="815975" cy="377825"/>
            </a:xfrm>
            <a:custGeom>
              <a:avLst/>
              <a:gdLst/>
              <a:ahLst/>
              <a:cxnLst/>
              <a:rect l="l" t="t" r="r" b="b"/>
              <a:pathLst>
                <a:path w="308" h="142" extrusionOk="0">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53" name="Google Shape;253;p14"/>
            <p:cNvSpPr/>
            <p:nvPr/>
          </p:nvSpPr>
          <p:spPr>
            <a:xfrm>
              <a:off x="7418388" y="3733800"/>
              <a:ext cx="815975" cy="379413"/>
            </a:xfrm>
            <a:custGeom>
              <a:avLst/>
              <a:gdLst/>
              <a:ahLst/>
              <a:cxnLst/>
              <a:rect l="l" t="t" r="r" b="b"/>
              <a:pathLst>
                <a:path w="308" h="143" extrusionOk="0">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54" name="Google Shape;254;p14"/>
            <p:cNvSpPr/>
            <p:nvPr/>
          </p:nvSpPr>
          <p:spPr>
            <a:xfrm>
              <a:off x="8320088" y="3268663"/>
              <a:ext cx="817562" cy="377825"/>
            </a:xfrm>
            <a:custGeom>
              <a:avLst/>
              <a:gdLst/>
              <a:ahLst/>
              <a:cxnLst/>
              <a:rect l="l" t="t" r="r" b="b"/>
              <a:pathLst>
                <a:path w="308" h="142" extrusionOk="0">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55" name="Google Shape;255;p14"/>
            <p:cNvSpPr/>
            <p:nvPr/>
          </p:nvSpPr>
          <p:spPr>
            <a:xfrm>
              <a:off x="6534150" y="3733800"/>
              <a:ext cx="817562" cy="379413"/>
            </a:xfrm>
            <a:custGeom>
              <a:avLst/>
              <a:gdLst/>
              <a:ahLst/>
              <a:cxnLst/>
              <a:rect l="l" t="t" r="r" b="b"/>
              <a:pathLst>
                <a:path w="308" h="143" extrusionOk="0">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56" name="Google Shape;256;p14"/>
            <p:cNvSpPr/>
            <p:nvPr/>
          </p:nvSpPr>
          <p:spPr>
            <a:xfrm>
              <a:off x="5159375" y="5483225"/>
              <a:ext cx="379412" cy="379413"/>
            </a:xfrm>
            <a:custGeom>
              <a:avLst/>
              <a:gdLst/>
              <a:ahLst/>
              <a:cxnLst/>
              <a:rect l="l" t="t" r="r" b="b"/>
              <a:pathLst>
                <a:path w="143" h="143" extrusionOk="0">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F68D91"/>
                </a:solidFill>
                <a:latin typeface="Arial"/>
                <a:ea typeface="Arial"/>
                <a:cs typeface="Arial"/>
                <a:sym typeface="Arial"/>
              </a:endParaRPr>
            </a:p>
          </p:txBody>
        </p:sp>
        <p:sp>
          <p:nvSpPr>
            <p:cNvPr id="257" name="Google Shape;257;p14"/>
            <p:cNvSpPr/>
            <p:nvPr/>
          </p:nvSpPr>
          <p:spPr>
            <a:xfrm>
              <a:off x="3838575" y="4614863"/>
              <a:ext cx="382587" cy="379413"/>
            </a:xfrm>
            <a:custGeom>
              <a:avLst/>
              <a:gdLst/>
              <a:ahLst/>
              <a:cxnLst/>
              <a:rect l="l" t="t" r="r" b="b"/>
              <a:pathLst>
                <a:path w="144" h="143" extrusionOk="0">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58" name="Google Shape;258;p14"/>
            <p:cNvSpPr/>
            <p:nvPr/>
          </p:nvSpPr>
          <p:spPr>
            <a:xfrm>
              <a:off x="4284663" y="4614863"/>
              <a:ext cx="379412" cy="788988"/>
            </a:xfrm>
            <a:custGeom>
              <a:avLst/>
              <a:gdLst/>
              <a:ahLst/>
              <a:cxnLst/>
              <a:rect l="l" t="t" r="r" b="b"/>
              <a:pathLst>
                <a:path w="143" h="297" extrusionOk="0">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59" name="Google Shape;259;p14"/>
            <p:cNvSpPr/>
            <p:nvPr/>
          </p:nvSpPr>
          <p:spPr>
            <a:xfrm>
              <a:off x="6942138" y="4184650"/>
              <a:ext cx="382587" cy="788988"/>
            </a:xfrm>
            <a:custGeom>
              <a:avLst/>
              <a:gdLst/>
              <a:ahLst/>
              <a:cxnLst/>
              <a:rect l="l" t="t" r="r" b="b"/>
              <a:pathLst>
                <a:path w="144" h="297" extrusionOk="0">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60" name="Google Shape;260;p14"/>
            <p:cNvSpPr/>
            <p:nvPr/>
          </p:nvSpPr>
          <p:spPr>
            <a:xfrm>
              <a:off x="2854325" y="3697288"/>
              <a:ext cx="381000" cy="379413"/>
            </a:xfrm>
            <a:custGeom>
              <a:avLst/>
              <a:gdLst/>
              <a:ahLst/>
              <a:cxnLst/>
              <a:rect l="l" t="t" r="r" b="b"/>
              <a:pathLst>
                <a:path w="144" h="143" extrusionOk="0">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61" name="Google Shape;261;p14"/>
            <p:cNvSpPr/>
            <p:nvPr/>
          </p:nvSpPr>
          <p:spPr>
            <a:xfrm>
              <a:off x="5159375" y="4181475"/>
              <a:ext cx="379412" cy="377825"/>
            </a:xfrm>
            <a:custGeom>
              <a:avLst/>
              <a:gdLst/>
              <a:ahLst/>
              <a:cxnLst/>
              <a:rect l="l" t="t" r="r" b="b"/>
              <a:pathLst>
                <a:path w="143" h="142" extrusionOk="0">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rgbClr val="F68D91"/>
                </a:solidFill>
                <a:latin typeface="Arial"/>
                <a:ea typeface="Arial"/>
                <a:cs typeface="Arial"/>
                <a:sym typeface="Arial"/>
              </a:endParaRPr>
            </a:p>
          </p:txBody>
        </p:sp>
        <p:sp>
          <p:nvSpPr>
            <p:cNvPr id="262" name="Google Shape;262;p14"/>
            <p:cNvSpPr/>
            <p:nvPr/>
          </p:nvSpPr>
          <p:spPr>
            <a:xfrm>
              <a:off x="7426325" y="1976438"/>
              <a:ext cx="381000" cy="377825"/>
            </a:xfrm>
            <a:custGeom>
              <a:avLst/>
              <a:gdLst/>
              <a:ahLst/>
              <a:cxnLst/>
              <a:rect l="l" t="t" r="r" b="b"/>
              <a:pathLst>
                <a:path w="144" h="142" extrusionOk="0">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63" name="Google Shape;263;p14"/>
            <p:cNvSpPr/>
            <p:nvPr/>
          </p:nvSpPr>
          <p:spPr>
            <a:xfrm>
              <a:off x="7845425" y="3268663"/>
              <a:ext cx="381000" cy="377825"/>
            </a:xfrm>
            <a:custGeom>
              <a:avLst/>
              <a:gdLst/>
              <a:ahLst/>
              <a:cxnLst/>
              <a:rect l="l" t="t" r="r" b="b"/>
              <a:pathLst>
                <a:path w="144" h="142" extrusionOk="0">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64" name="Google Shape;264;p14"/>
            <p:cNvSpPr/>
            <p:nvPr/>
          </p:nvSpPr>
          <p:spPr>
            <a:xfrm>
              <a:off x="7426325" y="3268663"/>
              <a:ext cx="381000" cy="377825"/>
            </a:xfrm>
            <a:custGeom>
              <a:avLst/>
              <a:gdLst/>
              <a:ahLst/>
              <a:cxnLst/>
              <a:rect l="l" t="t" r="r" b="b"/>
              <a:pathLst>
                <a:path w="144" h="142" extrusionOk="0">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65" name="Google Shape;265;p14"/>
            <p:cNvSpPr/>
            <p:nvPr/>
          </p:nvSpPr>
          <p:spPr>
            <a:xfrm>
              <a:off x="6027738" y="3268663"/>
              <a:ext cx="379412" cy="377825"/>
            </a:xfrm>
            <a:custGeom>
              <a:avLst/>
              <a:gdLst/>
              <a:ahLst/>
              <a:cxnLst/>
              <a:rect l="l" t="t" r="r" b="b"/>
              <a:pathLst>
                <a:path w="143" h="142" extrusionOk="0">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66" name="Google Shape;266;p14"/>
            <p:cNvSpPr/>
            <p:nvPr/>
          </p:nvSpPr>
          <p:spPr>
            <a:xfrm>
              <a:off x="6035675" y="3733800"/>
              <a:ext cx="382587" cy="379413"/>
            </a:xfrm>
            <a:custGeom>
              <a:avLst/>
              <a:gdLst/>
              <a:ahLst/>
              <a:cxnLst/>
              <a:rect l="l" t="t" r="r" b="b"/>
              <a:pathLst>
                <a:path w="144" h="143" extrusionOk="0">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67" name="Google Shape;267;p14"/>
            <p:cNvSpPr/>
            <p:nvPr/>
          </p:nvSpPr>
          <p:spPr>
            <a:xfrm>
              <a:off x="5170488" y="1562100"/>
              <a:ext cx="1230312" cy="1643063"/>
            </a:xfrm>
            <a:custGeom>
              <a:avLst/>
              <a:gdLst/>
              <a:ahLst/>
              <a:cxnLst/>
              <a:rect l="l" t="t" r="r" b="b"/>
              <a:pathLst>
                <a:path w="464" h="619" extrusionOk="0">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68" name="Google Shape;268;p14"/>
            <p:cNvSpPr/>
            <p:nvPr/>
          </p:nvSpPr>
          <p:spPr>
            <a:xfrm>
              <a:off x="4703763" y="4625975"/>
              <a:ext cx="835025" cy="777875"/>
            </a:xfrm>
            <a:custGeom>
              <a:avLst/>
              <a:gdLst/>
              <a:ahLst/>
              <a:cxnLst/>
              <a:rect l="l" t="t" r="r" b="b"/>
              <a:pathLst>
                <a:path w="315" h="293" extrusionOk="0">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69" name="Google Shape;269;p14"/>
            <p:cNvSpPr/>
            <p:nvPr/>
          </p:nvSpPr>
          <p:spPr>
            <a:xfrm>
              <a:off x="5605463" y="5068888"/>
              <a:ext cx="817562" cy="779463"/>
            </a:xfrm>
            <a:custGeom>
              <a:avLst/>
              <a:gdLst/>
              <a:ahLst/>
              <a:cxnLst/>
              <a:rect l="l" t="t" r="r" b="b"/>
              <a:pathLst>
                <a:path w="308" h="294" extrusionOk="0">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70" name="Google Shape;270;p14"/>
            <p:cNvSpPr/>
            <p:nvPr/>
          </p:nvSpPr>
          <p:spPr>
            <a:xfrm>
              <a:off x="5167313" y="3316288"/>
              <a:ext cx="809625" cy="777875"/>
            </a:xfrm>
            <a:custGeom>
              <a:avLst/>
              <a:gdLst/>
              <a:ahLst/>
              <a:cxnLst/>
              <a:rect l="l" t="t" r="r" b="b"/>
              <a:pathLst>
                <a:path w="305" h="293" extrusionOk="0">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71" name="Google Shape;271;p14"/>
            <p:cNvSpPr/>
            <p:nvPr/>
          </p:nvSpPr>
          <p:spPr>
            <a:xfrm>
              <a:off x="7426325" y="703263"/>
              <a:ext cx="800100" cy="1198563"/>
            </a:xfrm>
            <a:custGeom>
              <a:avLst/>
              <a:gdLst/>
              <a:ahLst/>
              <a:cxnLst/>
              <a:rect l="l" t="t" r="r" b="b"/>
              <a:pathLst>
                <a:path w="302" h="452" extrusionOk="0">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72" name="Google Shape;272;p14"/>
            <p:cNvSpPr/>
            <p:nvPr/>
          </p:nvSpPr>
          <p:spPr>
            <a:xfrm>
              <a:off x="6546850" y="2419350"/>
              <a:ext cx="801687" cy="1200150"/>
            </a:xfrm>
            <a:custGeom>
              <a:avLst/>
              <a:gdLst/>
              <a:ahLst/>
              <a:cxnLst/>
              <a:rect l="l" t="t" r="r" b="b"/>
              <a:pathLst>
                <a:path w="302" h="452" extrusionOk="0">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73" name="Google Shape;273;p14"/>
            <p:cNvSpPr/>
            <p:nvPr/>
          </p:nvSpPr>
          <p:spPr>
            <a:xfrm>
              <a:off x="5605463" y="4206875"/>
              <a:ext cx="1223962" cy="766763"/>
            </a:xfrm>
            <a:custGeom>
              <a:avLst/>
              <a:gdLst/>
              <a:ahLst/>
              <a:cxnLst/>
              <a:rect l="l" t="t" r="r" b="b"/>
              <a:pathLst>
                <a:path w="461" h="289" extrusionOk="0">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74" name="Google Shape;274;p14"/>
            <p:cNvSpPr/>
            <p:nvPr/>
          </p:nvSpPr>
          <p:spPr>
            <a:xfrm>
              <a:off x="3352800" y="3322638"/>
              <a:ext cx="1716087" cy="1201738"/>
            </a:xfrm>
            <a:custGeom>
              <a:avLst/>
              <a:gdLst/>
              <a:ahLst/>
              <a:cxnLst/>
              <a:rect l="l" t="t" r="r" b="b"/>
              <a:pathLst>
                <a:path w="647" h="453" extrusionOk="0">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75" name="Google Shape;275;p14"/>
            <p:cNvSpPr/>
            <p:nvPr/>
          </p:nvSpPr>
          <p:spPr>
            <a:xfrm>
              <a:off x="3355975" y="2014538"/>
              <a:ext cx="800100" cy="1209675"/>
            </a:xfrm>
            <a:custGeom>
              <a:avLst/>
              <a:gdLst/>
              <a:ahLst/>
              <a:cxnLst/>
              <a:rect l="l" t="t" r="r" b="b"/>
              <a:pathLst>
                <a:path w="302" h="456" extrusionOk="0">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76" name="Google Shape;276;p14"/>
            <p:cNvSpPr/>
            <p:nvPr/>
          </p:nvSpPr>
          <p:spPr>
            <a:xfrm>
              <a:off x="7464697" y="1984678"/>
              <a:ext cx="606005" cy="36958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FFFFFF"/>
                </a:buClr>
                <a:buSzPts val="2000"/>
                <a:buFont typeface="Arial"/>
                <a:buNone/>
              </a:pPr>
              <a:r>
                <a:rPr lang="en-US" sz="2000" b="0" i="0" u="none" strike="noStrike" cap="none">
                  <a:solidFill>
                    <a:srgbClr val="FFFFFF"/>
                  </a:solidFill>
                  <a:latin typeface="Arial"/>
                  <a:ea typeface="Arial"/>
                  <a:cs typeface="Arial"/>
                  <a:sym typeface="Arial"/>
                </a:rPr>
                <a:t>LOVE</a:t>
              </a:r>
              <a:endParaRPr sz="1600" b="0" i="0" u="none" strike="noStrike" cap="none">
                <a:solidFill>
                  <a:schemeClr val="dk1"/>
                </a:solidFill>
                <a:latin typeface="Arial"/>
                <a:ea typeface="Arial"/>
                <a:cs typeface="Arial"/>
                <a:sym typeface="Arial"/>
              </a:endParaRPr>
            </a:p>
          </p:txBody>
        </p:sp>
        <p:sp>
          <p:nvSpPr>
            <p:cNvPr id="277" name="Google Shape;277;p14"/>
            <p:cNvSpPr/>
            <p:nvPr/>
          </p:nvSpPr>
          <p:spPr>
            <a:xfrm>
              <a:off x="2908300" y="1149350"/>
              <a:ext cx="138662" cy="425022"/>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FFFFFF"/>
                </a:buClr>
                <a:buSzPts val="2300"/>
                <a:buFont typeface="Arial"/>
                <a:buNone/>
              </a:pPr>
              <a:r>
                <a:rPr lang="en-US" sz="2300">
                  <a:solidFill>
                    <a:srgbClr val="FFFFFF"/>
                  </a:solidFill>
                  <a:latin typeface="Arial"/>
                  <a:ea typeface="Arial"/>
                  <a:cs typeface="Arial"/>
                  <a:sym typeface="Arial"/>
                </a:rPr>
                <a:t>L</a:t>
              </a:r>
              <a:endParaRPr sz="1800" b="0" i="0" u="none" strike="noStrike" cap="none">
                <a:solidFill>
                  <a:schemeClr val="dk1"/>
                </a:solidFill>
                <a:latin typeface="Arial"/>
                <a:ea typeface="Arial"/>
                <a:cs typeface="Arial"/>
                <a:sym typeface="Arial"/>
              </a:endParaRPr>
            </a:p>
          </p:txBody>
        </p:sp>
        <p:sp>
          <p:nvSpPr>
            <p:cNvPr id="278" name="Google Shape;278;p14"/>
            <p:cNvSpPr/>
            <p:nvPr/>
          </p:nvSpPr>
          <p:spPr>
            <a:xfrm>
              <a:off x="2908300" y="3684587"/>
              <a:ext cx="145865" cy="44350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FFFFFF"/>
                </a:buClr>
                <a:buSzPts val="2400"/>
                <a:buFont typeface="Arial"/>
                <a:buNone/>
              </a:pPr>
              <a:r>
                <a:rPr lang="en-US" sz="2400" b="0" i="0" u="none" strike="noStrike" cap="none">
                  <a:solidFill>
                    <a:srgbClr val="FFFFFF"/>
                  </a:solidFill>
                  <a:latin typeface="Arial"/>
                  <a:ea typeface="Arial"/>
                  <a:cs typeface="Arial"/>
                  <a:sym typeface="Arial"/>
                </a:rPr>
                <a:t>L</a:t>
              </a:r>
              <a:endParaRPr sz="1800" b="0" i="0" u="none" strike="noStrike" cap="none">
                <a:solidFill>
                  <a:schemeClr val="dk1"/>
                </a:solidFill>
                <a:latin typeface="Arial"/>
                <a:ea typeface="Arial"/>
                <a:cs typeface="Arial"/>
                <a:sym typeface="Arial"/>
              </a:endParaRPr>
            </a:p>
          </p:txBody>
        </p:sp>
        <p:sp>
          <p:nvSpPr>
            <p:cNvPr id="279" name="Google Shape;279;p14"/>
            <p:cNvSpPr/>
            <p:nvPr/>
          </p:nvSpPr>
          <p:spPr>
            <a:xfrm>
              <a:off x="8366125" y="1149350"/>
              <a:ext cx="260350" cy="425022"/>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chemeClr val="lt1"/>
                </a:buClr>
                <a:buSzPts val="2300"/>
                <a:buFont typeface="Arial"/>
                <a:buNone/>
              </a:pPr>
              <a:r>
                <a:rPr lang="en-US" sz="2300" b="0" i="0" u="none" strike="noStrike" cap="none">
                  <a:solidFill>
                    <a:schemeClr val="lt1"/>
                  </a:solidFill>
                  <a:latin typeface="Arial"/>
                  <a:ea typeface="Arial"/>
                  <a:cs typeface="Arial"/>
                  <a:sym typeface="Arial"/>
                </a:rPr>
                <a:t>L</a:t>
              </a:r>
              <a:endParaRPr sz="1800" b="0" i="0" u="none" strike="noStrike" cap="none">
                <a:solidFill>
                  <a:schemeClr val="lt1"/>
                </a:solidFill>
                <a:latin typeface="Arial"/>
                <a:ea typeface="Arial"/>
                <a:cs typeface="Arial"/>
                <a:sym typeface="Arial"/>
              </a:endParaRPr>
            </a:p>
          </p:txBody>
        </p:sp>
        <p:sp>
          <p:nvSpPr>
            <p:cNvPr id="280" name="Google Shape;280;p14"/>
            <p:cNvSpPr/>
            <p:nvPr/>
          </p:nvSpPr>
          <p:spPr>
            <a:xfrm>
              <a:off x="6526213" y="5449888"/>
              <a:ext cx="145865" cy="44350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FFFFFF"/>
                </a:buClr>
                <a:buSzPts val="2400"/>
                <a:buFont typeface="Arial"/>
                <a:buNone/>
              </a:pPr>
              <a:r>
                <a:rPr lang="en-US" sz="2400" b="0" i="0" u="none" strike="noStrike" cap="none">
                  <a:solidFill>
                    <a:srgbClr val="FFFFFF"/>
                  </a:solidFill>
                  <a:latin typeface="Arial"/>
                  <a:ea typeface="Arial"/>
                  <a:cs typeface="Arial"/>
                  <a:sym typeface="Arial"/>
                </a:rPr>
                <a:t>L</a:t>
              </a:r>
              <a:endParaRPr sz="1800" b="0" i="0" u="none" strike="noStrike" cap="none">
                <a:solidFill>
                  <a:schemeClr val="dk1"/>
                </a:solidFill>
                <a:latin typeface="Arial"/>
                <a:ea typeface="Arial"/>
                <a:cs typeface="Arial"/>
                <a:sym typeface="Arial"/>
              </a:endParaRPr>
            </a:p>
          </p:txBody>
        </p:sp>
        <p:sp>
          <p:nvSpPr>
            <p:cNvPr id="281" name="Google Shape;281;p14"/>
            <p:cNvSpPr/>
            <p:nvPr/>
          </p:nvSpPr>
          <p:spPr>
            <a:xfrm>
              <a:off x="7436353" y="3302375"/>
              <a:ext cx="600963" cy="33262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chemeClr val="lt1"/>
                </a:buClr>
                <a:buSzPts val="1800"/>
                <a:buFont typeface="Arial"/>
                <a:buNone/>
              </a:pPr>
              <a:r>
                <a:rPr lang="en-US" sz="1800" b="0" i="0" u="none" strike="noStrike" cap="none">
                  <a:solidFill>
                    <a:schemeClr val="lt1"/>
                  </a:solidFill>
                  <a:latin typeface="Arial"/>
                  <a:ea typeface="Arial"/>
                  <a:cs typeface="Arial"/>
                  <a:sym typeface="Arial"/>
                </a:rPr>
                <a:t>PIRCE</a:t>
              </a:r>
              <a:endParaRPr sz="1400" b="0" i="0" u="none" strike="noStrike" cap="none">
                <a:solidFill>
                  <a:schemeClr val="lt1"/>
                </a:solidFill>
                <a:latin typeface="Arial"/>
                <a:ea typeface="Arial"/>
                <a:cs typeface="Arial"/>
                <a:sym typeface="Arial"/>
              </a:endParaRPr>
            </a:p>
          </p:txBody>
        </p:sp>
        <p:sp>
          <p:nvSpPr>
            <p:cNvPr id="282" name="Google Shape;282;p14"/>
            <p:cNvSpPr/>
            <p:nvPr/>
          </p:nvSpPr>
          <p:spPr>
            <a:xfrm>
              <a:off x="6073774" y="3275013"/>
              <a:ext cx="217897" cy="44350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FFFFFF"/>
                </a:buClr>
                <a:buSzPts val="2400"/>
                <a:buFont typeface="Arial"/>
                <a:buNone/>
              </a:pPr>
              <a:r>
                <a:rPr lang="en-US" sz="2400" b="0" i="0" u="none" strike="noStrike" cap="none">
                  <a:solidFill>
                    <a:srgbClr val="FFFFFF"/>
                  </a:solidFill>
                  <a:latin typeface="Arial"/>
                  <a:ea typeface="Arial"/>
                  <a:cs typeface="Arial"/>
                  <a:sym typeface="Arial"/>
                </a:rPr>
                <a:t>G</a:t>
              </a:r>
              <a:endParaRPr sz="1800" b="0" i="0" u="none" strike="noStrike" cap="none">
                <a:solidFill>
                  <a:schemeClr val="dk1"/>
                </a:solidFill>
                <a:latin typeface="Arial"/>
                <a:ea typeface="Arial"/>
                <a:cs typeface="Arial"/>
                <a:sym typeface="Arial"/>
              </a:endParaRPr>
            </a:p>
          </p:txBody>
        </p:sp>
        <p:sp>
          <p:nvSpPr>
            <p:cNvPr id="283" name="Google Shape;283;p14"/>
            <p:cNvSpPr/>
            <p:nvPr/>
          </p:nvSpPr>
          <p:spPr>
            <a:xfrm>
              <a:off x="6073774" y="3709988"/>
              <a:ext cx="158470" cy="44350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FFFFFF"/>
                </a:buClr>
                <a:buSzPts val="2400"/>
                <a:buFont typeface="Arial"/>
                <a:buNone/>
              </a:pPr>
              <a:r>
                <a:rPr lang="en-US" sz="2400" b="0" i="0" u="none" strike="noStrike" cap="none">
                  <a:solidFill>
                    <a:srgbClr val="FFFFFF"/>
                  </a:solidFill>
                  <a:latin typeface="Arial"/>
                  <a:ea typeface="Arial"/>
                  <a:cs typeface="Arial"/>
                  <a:sym typeface="Arial"/>
                </a:rPr>
                <a:t>S</a:t>
              </a:r>
              <a:endParaRPr sz="1800" b="0" i="0" u="none" strike="noStrike" cap="none">
                <a:solidFill>
                  <a:schemeClr val="dk1"/>
                </a:solidFill>
                <a:latin typeface="Arial"/>
                <a:ea typeface="Arial"/>
                <a:cs typeface="Arial"/>
                <a:sym typeface="Arial"/>
              </a:endParaRPr>
            </a:p>
          </p:txBody>
        </p:sp>
        <p:sp>
          <p:nvSpPr>
            <p:cNvPr id="284" name="Google Shape;284;p14"/>
            <p:cNvSpPr/>
            <p:nvPr/>
          </p:nvSpPr>
          <p:spPr>
            <a:xfrm>
              <a:off x="4335463" y="4602163"/>
              <a:ext cx="169275" cy="44350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FFFFFF"/>
                </a:buClr>
                <a:buSzPts val="2400"/>
                <a:buFont typeface="Arial"/>
                <a:buNone/>
              </a:pPr>
              <a:r>
                <a:rPr lang="en-US" sz="2400" b="0" i="0" u="none" strike="noStrike" cap="none">
                  <a:solidFill>
                    <a:srgbClr val="FFFFFF"/>
                  </a:solidFill>
                  <a:latin typeface="Arial"/>
                  <a:ea typeface="Arial"/>
                  <a:cs typeface="Arial"/>
                  <a:sym typeface="Arial"/>
                </a:rPr>
                <a:t>T</a:t>
              </a:r>
              <a:endParaRPr sz="1800" b="0" i="0" u="none" strike="noStrike" cap="none">
                <a:solidFill>
                  <a:schemeClr val="dk1"/>
                </a:solidFill>
                <a:latin typeface="Arial"/>
                <a:ea typeface="Arial"/>
                <a:cs typeface="Arial"/>
                <a:sym typeface="Arial"/>
              </a:endParaRPr>
            </a:p>
          </p:txBody>
        </p:sp>
        <p:sp>
          <p:nvSpPr>
            <p:cNvPr id="285" name="Google Shape;285;p14"/>
            <p:cNvSpPr/>
            <p:nvPr/>
          </p:nvSpPr>
          <p:spPr>
            <a:xfrm>
              <a:off x="4335463" y="4948238"/>
              <a:ext cx="216095" cy="443501"/>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FFFFFF"/>
                </a:buClr>
                <a:buSzPts val="2400"/>
                <a:buFont typeface="Arial"/>
                <a:buNone/>
              </a:pPr>
              <a:r>
                <a:rPr lang="en-US" sz="2400" b="0" i="0" u="none" strike="noStrike" cap="none">
                  <a:solidFill>
                    <a:srgbClr val="FFFFFF"/>
                  </a:solidFill>
                  <a:latin typeface="Arial"/>
                  <a:ea typeface="Arial"/>
                  <a:cs typeface="Arial"/>
                  <a:sym typeface="Arial"/>
                </a:rPr>
                <a:t>H</a:t>
              </a:r>
              <a:endParaRPr sz="1800" b="0" i="0" u="none" strike="noStrike" cap="none">
                <a:solidFill>
                  <a:schemeClr val="dk1"/>
                </a:solidFill>
                <a:latin typeface="Arial"/>
                <a:ea typeface="Arial"/>
                <a:cs typeface="Arial"/>
                <a:sym typeface="Arial"/>
              </a:endParaRPr>
            </a:p>
          </p:txBody>
        </p:sp>
      </p:grpSp>
      <p:sp>
        <p:nvSpPr>
          <p:cNvPr id="286" name="Google Shape;286;p14"/>
          <p:cNvSpPr/>
          <p:nvPr/>
        </p:nvSpPr>
        <p:spPr>
          <a:xfrm>
            <a:off x="1967602" y="3249041"/>
            <a:ext cx="8417625" cy="830997"/>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800" b="1">
                <a:solidFill>
                  <a:srgbClr val="1D9FFF"/>
                </a:solidFill>
                <a:latin typeface="Times New Roman"/>
                <a:ea typeface="Times New Roman"/>
                <a:cs typeface="Times New Roman"/>
                <a:sym typeface="Times New Roman"/>
              </a:rPr>
              <a:t>TẠM BIỆT VÀ HẸN GẶP LẠI</a:t>
            </a:r>
            <a:endParaRPr/>
          </a:p>
        </p:txBody>
      </p:sp>
      <p:pic>
        <p:nvPicPr>
          <p:cNvPr id="287" name="Google Shape;287;p14"/>
          <p:cNvPicPr preferRelativeResize="0"/>
          <p:nvPr/>
        </p:nvPicPr>
        <p:blipFill rotWithShape="1">
          <a:blip r:embed="rId4">
            <a:alphaModFix/>
          </a:blip>
          <a:srcRect/>
          <a:stretch/>
        </p:blipFill>
        <p:spPr>
          <a:xfrm>
            <a:off x="193687" y="4174670"/>
            <a:ext cx="4084635" cy="2041582"/>
          </a:xfrm>
          <a:prstGeom prst="rect">
            <a:avLst/>
          </a:prstGeom>
          <a:noFill/>
          <a:ln>
            <a:noFill/>
          </a:ln>
        </p:spPr>
      </p:pic>
      <p:pic>
        <p:nvPicPr>
          <p:cNvPr id="288" name="Google Shape;288;p14"/>
          <p:cNvPicPr preferRelativeResize="0"/>
          <p:nvPr/>
        </p:nvPicPr>
        <p:blipFill rotWithShape="1">
          <a:blip r:embed="rId5">
            <a:alphaModFix/>
          </a:blip>
          <a:srcRect/>
          <a:stretch/>
        </p:blipFill>
        <p:spPr>
          <a:xfrm flipH="1">
            <a:off x="9863874" y="-342891"/>
            <a:ext cx="2162083" cy="2588323"/>
          </a:xfrm>
          <a:prstGeom prst="rect">
            <a:avLst/>
          </a:prstGeom>
          <a:noFill/>
          <a:ln>
            <a:noFill/>
          </a:ln>
        </p:spPr>
      </p:pic>
      <p:pic>
        <p:nvPicPr>
          <p:cNvPr id="289" name="Google Shape;289;p14"/>
          <p:cNvPicPr preferRelativeResize="0"/>
          <p:nvPr/>
        </p:nvPicPr>
        <p:blipFill rotWithShape="1">
          <a:blip r:embed="rId6">
            <a:alphaModFix/>
          </a:blip>
          <a:srcRect/>
          <a:stretch/>
        </p:blipFill>
        <p:spPr>
          <a:xfrm>
            <a:off x="132402" y="2491800"/>
            <a:ext cx="589731" cy="520622"/>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88"/>
                                        </p:tgtEl>
                                        <p:attrNameLst>
                                          <p:attrName>style.visibility</p:attrName>
                                        </p:attrNameLst>
                                      </p:cBhvr>
                                      <p:to>
                                        <p:strVal val="visible"/>
                                      </p:to>
                                    </p:set>
                                    <p:animEffect transition="in" filter="fade">
                                      <p:cBhvr>
                                        <p:cTn id="7" dur="1000"/>
                                        <p:tgtEl>
                                          <p:spTgt spid="2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0"/>
        <p:cNvGrpSpPr/>
        <p:nvPr/>
      </p:nvGrpSpPr>
      <p:grpSpPr>
        <a:xfrm>
          <a:off x="0" y="0"/>
          <a:ext cx="0" cy="0"/>
          <a:chOff x="0" y="0"/>
          <a:chExt cx="0" cy="0"/>
        </a:xfrm>
      </p:grpSpPr>
      <p:grpSp>
        <p:nvGrpSpPr>
          <p:cNvPr id="41" name="Google Shape;41;p2"/>
          <p:cNvGrpSpPr/>
          <p:nvPr/>
        </p:nvGrpSpPr>
        <p:grpSpPr>
          <a:xfrm>
            <a:off x="376342" y="228637"/>
            <a:ext cx="4134561" cy="2508169"/>
            <a:chOff x="301091" y="301982"/>
            <a:chExt cx="4134561" cy="2508169"/>
          </a:xfrm>
        </p:grpSpPr>
        <p:pic>
          <p:nvPicPr>
            <p:cNvPr id="42" name="Google Shape;42;p2"/>
            <p:cNvPicPr preferRelativeResize="0"/>
            <p:nvPr/>
          </p:nvPicPr>
          <p:blipFill rotWithShape="1">
            <a:blip r:embed="rId3">
              <a:alphaModFix/>
            </a:blip>
            <a:srcRect/>
            <a:stretch/>
          </p:blipFill>
          <p:spPr>
            <a:xfrm>
              <a:off x="301091" y="301982"/>
              <a:ext cx="4134561" cy="2508169"/>
            </a:xfrm>
            <a:prstGeom prst="rect">
              <a:avLst/>
            </a:prstGeom>
            <a:noFill/>
            <a:ln>
              <a:noFill/>
            </a:ln>
          </p:spPr>
        </p:pic>
        <p:pic>
          <p:nvPicPr>
            <p:cNvPr id="43" name="Google Shape;43;p2"/>
            <p:cNvPicPr preferRelativeResize="0"/>
            <p:nvPr/>
          </p:nvPicPr>
          <p:blipFill rotWithShape="1">
            <a:blip r:embed="rId4">
              <a:alphaModFix/>
            </a:blip>
            <a:srcRect/>
            <a:stretch/>
          </p:blipFill>
          <p:spPr>
            <a:xfrm>
              <a:off x="386620" y="498387"/>
              <a:ext cx="1158339" cy="914479"/>
            </a:xfrm>
            <a:prstGeom prst="rect">
              <a:avLst/>
            </a:prstGeom>
            <a:noFill/>
            <a:ln>
              <a:noFill/>
            </a:ln>
          </p:spPr>
        </p:pic>
      </p:grpSp>
      <p:grpSp>
        <p:nvGrpSpPr>
          <p:cNvPr id="44" name="Google Shape;44;p2"/>
          <p:cNvGrpSpPr/>
          <p:nvPr/>
        </p:nvGrpSpPr>
        <p:grpSpPr>
          <a:xfrm>
            <a:off x="4642112" y="1760793"/>
            <a:ext cx="6618519" cy="2638955"/>
            <a:chOff x="1768766" y="4552258"/>
            <a:chExt cx="7300588" cy="2237383"/>
          </a:xfrm>
        </p:grpSpPr>
        <p:sp>
          <p:nvSpPr>
            <p:cNvPr id="45" name="Google Shape;45;p2"/>
            <p:cNvSpPr/>
            <p:nvPr/>
          </p:nvSpPr>
          <p:spPr>
            <a:xfrm>
              <a:off x="1768766" y="4644318"/>
              <a:ext cx="7212563" cy="2145323"/>
            </a:xfrm>
            <a:prstGeom prst="wedgeRoundRectCallout">
              <a:avLst>
                <a:gd name="adj1" fmla="val 32336"/>
                <a:gd name="adj2" fmla="val 14223"/>
                <a:gd name="adj3" fmla="val 16667"/>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46" name="Google Shape;46;p2"/>
            <p:cNvSpPr/>
            <p:nvPr/>
          </p:nvSpPr>
          <p:spPr>
            <a:xfrm>
              <a:off x="1856791" y="4552258"/>
              <a:ext cx="7212563" cy="2145323"/>
            </a:xfrm>
            <a:prstGeom prst="wedgeRoundRectCallout">
              <a:avLst>
                <a:gd name="adj1" fmla="val -57056"/>
                <a:gd name="adj2" fmla="val 42928"/>
                <a:gd name="adj3" fmla="val 16667"/>
              </a:avLst>
            </a:prstGeom>
            <a:solidFill>
              <a:schemeClr val="lt1"/>
            </a:solidFill>
            <a:ln w="19050" cap="flat" cmpd="sng">
              <a:solidFill>
                <a:srgbClr val="BFBFBF"/>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grpSp>
      <p:sp>
        <p:nvSpPr>
          <p:cNvPr id="47" name="Google Shape;47;p2"/>
          <p:cNvSpPr/>
          <p:nvPr/>
        </p:nvSpPr>
        <p:spPr>
          <a:xfrm>
            <a:off x="4837023" y="1852853"/>
            <a:ext cx="6507108" cy="2399665"/>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US" sz="2000">
                <a:solidFill>
                  <a:schemeClr val="dk1"/>
                </a:solidFill>
                <a:latin typeface="Arial"/>
                <a:ea typeface="Arial"/>
                <a:cs typeface="Arial"/>
                <a:sym typeface="Arial"/>
              </a:rPr>
              <a:t>Mình mượn điện thoại của mẹ để dịch một bài hát tiếng anh sang tiếng việt.Nhưng trên điện thoại của mẹ không có từ điển như trên điện thoại của bố.Tại sao hai chiếc điện thoại trông giống nhau mà khi sử dụng lại khác nhau nhỉ ?</a:t>
            </a:r>
            <a:endParaRPr sz="2000">
              <a:solidFill>
                <a:schemeClr val="dk1"/>
              </a:solidFill>
              <a:latin typeface="Arial"/>
              <a:ea typeface="Arial"/>
              <a:cs typeface="Arial"/>
              <a:sym typeface="Arial"/>
            </a:endParaRPr>
          </a:p>
        </p:txBody>
      </p:sp>
      <p:grpSp>
        <p:nvGrpSpPr>
          <p:cNvPr id="48" name="Google Shape;48;p2"/>
          <p:cNvGrpSpPr/>
          <p:nvPr/>
        </p:nvGrpSpPr>
        <p:grpSpPr>
          <a:xfrm>
            <a:off x="6311309" y="4665518"/>
            <a:ext cx="5032822" cy="1664072"/>
            <a:chOff x="1856791" y="4401655"/>
            <a:chExt cx="7212563" cy="2295926"/>
          </a:xfrm>
        </p:grpSpPr>
        <p:sp>
          <p:nvSpPr>
            <p:cNvPr id="49" name="Google Shape;49;p2"/>
            <p:cNvSpPr/>
            <p:nvPr/>
          </p:nvSpPr>
          <p:spPr>
            <a:xfrm>
              <a:off x="1856791" y="4401655"/>
              <a:ext cx="7212563" cy="2145323"/>
            </a:xfrm>
            <a:prstGeom prst="wedgeEllipseCallout">
              <a:avLst>
                <a:gd name="adj1" fmla="val -10080"/>
                <a:gd name="adj2" fmla="val 19948"/>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50" name="Google Shape;50;p2"/>
            <p:cNvSpPr/>
            <p:nvPr/>
          </p:nvSpPr>
          <p:spPr>
            <a:xfrm>
              <a:off x="1856791" y="4552258"/>
              <a:ext cx="7212563" cy="2145323"/>
            </a:xfrm>
            <a:prstGeom prst="wedgeEllipseCallout">
              <a:avLst>
                <a:gd name="adj1" fmla="val -50463"/>
                <a:gd name="adj2" fmla="val 55913"/>
              </a:avLst>
            </a:prstGeom>
            <a:solidFill>
              <a:schemeClr val="lt1"/>
            </a:solidFill>
            <a:ln w="19050" cap="flat" cmpd="sng">
              <a:solidFill>
                <a:srgbClr val="BFBFBF"/>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grpSp>
      <p:pic>
        <p:nvPicPr>
          <p:cNvPr id="51" name="Google Shape;51;p2"/>
          <p:cNvPicPr preferRelativeResize="0"/>
          <p:nvPr/>
        </p:nvPicPr>
        <p:blipFill rotWithShape="1">
          <a:blip r:embed="rId5">
            <a:alphaModFix/>
          </a:blip>
          <a:srcRect/>
          <a:stretch/>
        </p:blipFill>
        <p:spPr>
          <a:xfrm>
            <a:off x="5074967" y="5918417"/>
            <a:ext cx="1156754" cy="822347"/>
          </a:xfrm>
          <a:prstGeom prst="rect">
            <a:avLst/>
          </a:prstGeom>
          <a:noFill/>
          <a:ln>
            <a:noFill/>
          </a:ln>
        </p:spPr>
      </p:pic>
      <p:sp>
        <p:nvSpPr>
          <p:cNvPr id="52" name="Google Shape;52;p2"/>
          <p:cNvSpPr/>
          <p:nvPr/>
        </p:nvSpPr>
        <p:spPr>
          <a:xfrm>
            <a:off x="6503133" y="5314860"/>
            <a:ext cx="4677697" cy="1014730"/>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US" sz="2000">
                <a:solidFill>
                  <a:schemeClr val="dk1"/>
                </a:solidFill>
                <a:latin typeface="Arial"/>
                <a:ea typeface="Arial"/>
                <a:cs typeface="Arial"/>
                <a:sym typeface="Arial"/>
              </a:rPr>
              <a:t>Vậy sau đây chúng ta cùng đi tìm hiểu nhé .</a:t>
            </a:r>
            <a:endParaRPr/>
          </a:p>
        </p:txBody>
      </p:sp>
      <p:sp>
        <p:nvSpPr>
          <p:cNvPr id="53" name="Google Shape;53;p2"/>
          <p:cNvSpPr/>
          <p:nvPr/>
        </p:nvSpPr>
        <p:spPr>
          <a:xfrm>
            <a:off x="846455" y="854710"/>
            <a:ext cx="3533140" cy="101473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4000" b="1">
                <a:solidFill>
                  <a:srgbClr val="0998D7"/>
                </a:solidFill>
                <a:latin typeface="Arial"/>
                <a:ea typeface="Arial"/>
                <a:cs typeface="Arial"/>
                <a:sym typeface="Arial"/>
              </a:rPr>
              <a:t>KHỞI ĐỘNG</a:t>
            </a:r>
            <a:endParaRPr sz="4000" b="1">
              <a:solidFill>
                <a:srgbClr val="0998D7"/>
              </a:solidFill>
              <a:latin typeface="Arial"/>
              <a:ea typeface="Arial"/>
              <a:cs typeface="Arial"/>
              <a:sym typeface="Arial"/>
            </a:endParaRPr>
          </a:p>
        </p:txBody>
      </p:sp>
      <p:pic>
        <p:nvPicPr>
          <p:cNvPr id="54" name="Google Shape;54;p2"/>
          <p:cNvPicPr preferRelativeResize="0"/>
          <p:nvPr/>
        </p:nvPicPr>
        <p:blipFill rotWithShape="1">
          <a:blip r:embed="rId6">
            <a:alphaModFix/>
          </a:blip>
          <a:srcRect/>
          <a:stretch/>
        </p:blipFill>
        <p:spPr>
          <a:xfrm>
            <a:off x="11340432" y="1339064"/>
            <a:ext cx="521581" cy="460458"/>
          </a:xfrm>
          <a:prstGeom prst="rect">
            <a:avLst/>
          </a:prstGeom>
          <a:noFill/>
          <a:ln>
            <a:noFill/>
          </a:ln>
        </p:spPr>
      </p:pic>
      <p:pic>
        <p:nvPicPr>
          <p:cNvPr id="55" name="Google Shape;55;p2" descr="Khởi  1"/>
          <p:cNvPicPr preferRelativeResize="0"/>
          <p:nvPr/>
        </p:nvPicPr>
        <p:blipFill rotWithShape="1">
          <a:blip r:embed="rId7">
            <a:alphaModFix/>
          </a:blip>
          <a:srcRect r="19601" b="-487"/>
          <a:stretch/>
        </p:blipFill>
        <p:spPr>
          <a:xfrm flipH="1">
            <a:off x="2132965" y="3556635"/>
            <a:ext cx="1976755" cy="2470785"/>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500"/>
                                        <p:tgtEl>
                                          <p:spTgt spid="41"/>
                                        </p:tgtEl>
                                      </p:cBhvr>
                                    </p:animEffect>
                                  </p:childTnLst>
                                </p:cTn>
                              </p:par>
                              <p:par>
                                <p:cTn id="8" presetID="10" presetClass="entr" presetSubtype="0" fill="hold" nodeType="withEffect">
                                  <p:stCondLst>
                                    <p:cond delay="0"/>
                                  </p:stCondLst>
                                  <p:childTnLst>
                                    <p:set>
                                      <p:cBhvr>
                                        <p:cTn id="9" dur="1" fill="hold">
                                          <p:stCondLst>
                                            <p:cond delay="0"/>
                                          </p:stCondLst>
                                        </p:cTn>
                                        <p:tgtEl>
                                          <p:spTgt spid="53"/>
                                        </p:tgtEl>
                                        <p:attrNameLst>
                                          <p:attrName>style.visibility</p:attrName>
                                        </p:attrNameLst>
                                      </p:cBhvr>
                                      <p:to>
                                        <p:strVal val="visible"/>
                                      </p:to>
                                    </p:set>
                                    <p:animEffect transition="in" filter="fade">
                                      <p:cBhvr>
                                        <p:cTn id="10" dur="500"/>
                                        <p:tgtEl>
                                          <p:spTgt spid="53"/>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47"/>
                                        </p:tgtEl>
                                        <p:attrNameLst>
                                          <p:attrName>style.visibility</p:attrName>
                                        </p:attrNameLst>
                                      </p:cBhvr>
                                      <p:to>
                                        <p:strVal val="visible"/>
                                      </p:to>
                                    </p:set>
                                    <p:animEffect transition="in" filter="fade">
                                      <p:cBhvr>
                                        <p:cTn id="14" dur="1000"/>
                                        <p:tgtEl>
                                          <p:spTgt spid="47"/>
                                        </p:tgtEl>
                                      </p:cBhvr>
                                    </p:animEffect>
                                  </p:childTnLst>
                                </p:cTn>
                              </p:par>
                              <p:par>
                                <p:cTn id="15" presetID="10" presetClass="entr" presetSubtype="0" fill="hold" nodeType="with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fade">
                                      <p:cBhvr>
                                        <p:cTn id="17" dur="1000"/>
                                        <p:tgtEl>
                                          <p:spTgt spid="4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500"/>
                                        <p:tgtEl>
                                          <p:spTgt spid="51"/>
                                        </p:tgtEl>
                                      </p:cBhvr>
                                    </p:animEffect>
                                  </p:childTnLst>
                                </p:cTn>
                              </p:par>
                            </p:childTnLst>
                          </p:cTn>
                        </p:par>
                        <p:par>
                          <p:cTn id="23" fill="hold">
                            <p:stCondLst>
                              <p:cond delay="500"/>
                            </p:stCondLst>
                            <p:childTnLst>
                              <p:par>
                                <p:cTn id="24" presetID="10" presetClass="entr" presetSubtype="0" fill="hold" nodeType="afterEffect">
                                  <p:stCondLst>
                                    <p:cond delay="0"/>
                                  </p:stCondLst>
                                  <p:childTnLst>
                                    <p:set>
                                      <p:cBhvr>
                                        <p:cTn id="25" dur="1" fill="hold">
                                          <p:stCondLst>
                                            <p:cond delay="0"/>
                                          </p:stCondLst>
                                        </p:cTn>
                                        <p:tgtEl>
                                          <p:spTgt spid="52"/>
                                        </p:tgtEl>
                                        <p:attrNameLst>
                                          <p:attrName>style.visibility</p:attrName>
                                        </p:attrNameLst>
                                      </p:cBhvr>
                                      <p:to>
                                        <p:strVal val="visible"/>
                                      </p:to>
                                    </p:set>
                                    <p:animEffect transition="in" filter="fade">
                                      <p:cBhvr>
                                        <p:cTn id="26" dur="500"/>
                                        <p:tgtEl>
                                          <p:spTgt spid="52"/>
                                        </p:tgtEl>
                                      </p:cBhvr>
                                    </p:animEffect>
                                  </p:childTnLst>
                                </p:cTn>
                              </p:par>
                              <p:par>
                                <p:cTn id="27" presetID="10" presetClass="entr" presetSubtype="0" fill="hold" nodeType="withEffect">
                                  <p:stCondLst>
                                    <p:cond delay="0"/>
                                  </p:stCondLst>
                                  <p:childTnLst>
                                    <p:set>
                                      <p:cBhvr>
                                        <p:cTn id="28" dur="1" fill="hold">
                                          <p:stCondLst>
                                            <p:cond delay="0"/>
                                          </p:stCondLst>
                                        </p:cTn>
                                        <p:tgtEl>
                                          <p:spTgt spid="48"/>
                                        </p:tgtEl>
                                        <p:attrNameLst>
                                          <p:attrName>style.visibility</p:attrName>
                                        </p:attrNameLst>
                                      </p:cBhvr>
                                      <p:to>
                                        <p:strVal val="visible"/>
                                      </p:to>
                                    </p:set>
                                    <p:animEffect transition="in" filter="fade">
                                      <p:cBhvr>
                                        <p:cTn id="29"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3"/>
          <p:cNvSpPr/>
          <p:nvPr/>
        </p:nvSpPr>
        <p:spPr>
          <a:xfrm>
            <a:off x="684376" y="284700"/>
            <a:ext cx="8211146" cy="7372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b="1">
                <a:solidFill>
                  <a:srgbClr val="F03C69"/>
                </a:solidFill>
                <a:latin typeface="Arial"/>
                <a:ea typeface="Arial"/>
                <a:cs typeface="Arial"/>
                <a:sym typeface="Arial"/>
              </a:rPr>
              <a:t>1. Phần cứng và phần mềm</a:t>
            </a:r>
            <a:endParaRPr sz="2800" b="1">
              <a:solidFill>
                <a:srgbClr val="F03C69"/>
              </a:solidFill>
              <a:latin typeface="Quattrocento Sans"/>
              <a:ea typeface="Quattrocento Sans"/>
              <a:cs typeface="Quattrocento Sans"/>
              <a:sym typeface="Quattrocento Sans"/>
            </a:endParaRPr>
          </a:p>
        </p:txBody>
      </p:sp>
      <p:grpSp>
        <p:nvGrpSpPr>
          <p:cNvPr id="61" name="Google Shape;61;p3"/>
          <p:cNvGrpSpPr/>
          <p:nvPr/>
        </p:nvGrpSpPr>
        <p:grpSpPr>
          <a:xfrm>
            <a:off x="684530" y="983439"/>
            <a:ext cx="10962640" cy="2490141"/>
            <a:chOff x="522612" y="765365"/>
            <a:chExt cx="10962947" cy="3084900"/>
          </a:xfrm>
        </p:grpSpPr>
        <p:sp>
          <p:nvSpPr>
            <p:cNvPr id="62" name="Google Shape;62;p3"/>
            <p:cNvSpPr/>
            <p:nvPr/>
          </p:nvSpPr>
          <p:spPr>
            <a:xfrm>
              <a:off x="3305494" y="973351"/>
              <a:ext cx="7173355" cy="91332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b="1">
                  <a:solidFill>
                    <a:srgbClr val="7FC354"/>
                  </a:solidFill>
                  <a:latin typeface="Arial"/>
                  <a:ea typeface="Arial"/>
                  <a:cs typeface="Arial"/>
                  <a:sym typeface="Arial"/>
                </a:rPr>
                <a:t>Phần cứng hay phần mềm ?</a:t>
              </a:r>
              <a:endParaRPr/>
            </a:p>
          </p:txBody>
        </p:sp>
        <p:sp>
          <p:nvSpPr>
            <p:cNvPr id="63" name="Google Shape;63;p3"/>
            <p:cNvSpPr/>
            <p:nvPr/>
          </p:nvSpPr>
          <p:spPr>
            <a:xfrm>
              <a:off x="522612" y="1036931"/>
              <a:ext cx="10962947" cy="2813172"/>
            </a:xfrm>
            <a:prstGeom prst="roundRect">
              <a:avLst>
                <a:gd name="adj" fmla="val 5722"/>
              </a:avLst>
            </a:prstGeom>
            <a:noFill/>
            <a:ln w="38100" cap="flat" cmpd="sng">
              <a:solidFill>
                <a:srgbClr val="7F7F7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64" name="Google Shape;64;p3"/>
            <p:cNvSpPr/>
            <p:nvPr/>
          </p:nvSpPr>
          <p:spPr>
            <a:xfrm>
              <a:off x="1528714" y="2046742"/>
              <a:ext cx="9134572" cy="1199149"/>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000">
                  <a:solidFill>
                    <a:schemeClr val="dk1"/>
                  </a:solidFill>
                  <a:latin typeface="Arial"/>
                  <a:ea typeface="Arial"/>
                  <a:cs typeface="Arial"/>
                  <a:sym typeface="Arial"/>
                </a:rPr>
                <a:t>Em hãy quan sát những hình ảnh sau đây và chia chúng thành 2 nhóm.Và giải thích vì sao em lại chia nhóm như vậy ?</a:t>
              </a:r>
              <a:endParaRPr/>
            </a:p>
          </p:txBody>
        </p:sp>
        <p:grpSp>
          <p:nvGrpSpPr>
            <p:cNvPr id="65" name="Google Shape;65;p3"/>
            <p:cNvGrpSpPr/>
            <p:nvPr/>
          </p:nvGrpSpPr>
          <p:grpSpPr>
            <a:xfrm>
              <a:off x="522612" y="765365"/>
              <a:ext cx="3019125" cy="1150278"/>
              <a:chOff x="522612" y="765365"/>
              <a:chExt cx="3019125" cy="1150278"/>
            </a:xfrm>
          </p:grpSpPr>
          <p:grpSp>
            <p:nvGrpSpPr>
              <p:cNvPr id="66" name="Google Shape;66;p3"/>
              <p:cNvGrpSpPr/>
              <p:nvPr/>
            </p:nvGrpSpPr>
            <p:grpSpPr>
              <a:xfrm>
                <a:off x="522612" y="969483"/>
                <a:ext cx="2372989" cy="787756"/>
                <a:chOff x="5906375" y="1278622"/>
                <a:chExt cx="2372989" cy="787756"/>
              </a:xfrm>
            </p:grpSpPr>
            <p:sp>
              <p:nvSpPr>
                <p:cNvPr id="67" name="Google Shape;67;p3"/>
                <p:cNvSpPr/>
                <p:nvPr/>
              </p:nvSpPr>
              <p:spPr>
                <a:xfrm>
                  <a:off x="5981023" y="1404722"/>
                  <a:ext cx="2298341" cy="661656"/>
                </a:xfrm>
                <a:prstGeom prst="round2SameRect">
                  <a:avLst>
                    <a:gd name="adj1" fmla="val 16667"/>
                    <a:gd name="adj2" fmla="val 0"/>
                  </a:avLst>
                </a:prstGeom>
                <a:solidFill>
                  <a:srgbClr val="7FC35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a:solidFill>
                      <a:schemeClr val="lt1"/>
                    </a:solidFill>
                    <a:latin typeface="Arial"/>
                    <a:ea typeface="Arial"/>
                    <a:cs typeface="Arial"/>
                    <a:sym typeface="Arial"/>
                  </a:endParaRPr>
                </a:p>
              </p:txBody>
            </p:sp>
            <p:sp>
              <p:nvSpPr>
                <p:cNvPr id="68" name="Google Shape;68;p3"/>
                <p:cNvSpPr/>
                <p:nvPr/>
              </p:nvSpPr>
              <p:spPr>
                <a:xfrm>
                  <a:off x="5906375" y="1278622"/>
                  <a:ext cx="2135017" cy="741827"/>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US" sz="2200" b="1">
                      <a:solidFill>
                        <a:schemeClr val="lt1"/>
                      </a:solidFill>
                      <a:latin typeface="Arial"/>
                      <a:ea typeface="Arial"/>
                      <a:cs typeface="Arial"/>
                      <a:sym typeface="Arial"/>
                    </a:rPr>
                    <a:t>HOẠT ĐỘNG </a:t>
                  </a:r>
                  <a:endParaRPr sz="2200" b="1">
                    <a:solidFill>
                      <a:schemeClr val="lt1"/>
                    </a:solidFill>
                    <a:latin typeface="Arial"/>
                    <a:ea typeface="Arial"/>
                    <a:cs typeface="Arial"/>
                    <a:sym typeface="Arial"/>
                  </a:endParaRPr>
                </a:p>
              </p:txBody>
            </p:sp>
          </p:grpSp>
          <p:grpSp>
            <p:nvGrpSpPr>
              <p:cNvPr id="69" name="Google Shape;69;p3"/>
              <p:cNvGrpSpPr/>
              <p:nvPr/>
            </p:nvGrpSpPr>
            <p:grpSpPr>
              <a:xfrm rot="-1180807">
                <a:off x="2468303" y="900102"/>
                <a:ext cx="952953" cy="880803"/>
                <a:chOff x="8974078" y="279854"/>
                <a:chExt cx="3397172" cy="3224225"/>
              </a:xfrm>
            </p:grpSpPr>
            <p:pic>
              <p:nvPicPr>
                <p:cNvPr id="70" name="Google Shape;70;p3"/>
                <p:cNvPicPr preferRelativeResize="0"/>
                <p:nvPr/>
              </p:nvPicPr>
              <p:blipFill rotWithShape="1">
                <a:blip r:embed="rId3">
                  <a:alphaModFix/>
                </a:blip>
                <a:srcRect/>
                <a:stretch/>
              </p:blipFill>
              <p:spPr>
                <a:xfrm>
                  <a:off x="8974078" y="279854"/>
                  <a:ext cx="3397172" cy="3224225"/>
                </a:xfrm>
                <a:prstGeom prst="rect">
                  <a:avLst/>
                </a:prstGeom>
                <a:noFill/>
                <a:ln>
                  <a:noFill/>
                </a:ln>
              </p:spPr>
            </p:pic>
            <p:pic>
              <p:nvPicPr>
                <p:cNvPr id="71" name="Google Shape;71;p3"/>
                <p:cNvPicPr preferRelativeResize="0"/>
                <p:nvPr/>
              </p:nvPicPr>
              <p:blipFill rotWithShape="1">
                <a:blip r:embed="rId4">
                  <a:alphaModFix/>
                </a:blip>
                <a:srcRect/>
                <a:stretch/>
              </p:blipFill>
              <p:spPr>
                <a:xfrm>
                  <a:off x="9264793" y="565916"/>
                  <a:ext cx="2916628" cy="2768146"/>
                </a:xfrm>
                <a:prstGeom prst="rect">
                  <a:avLst/>
                </a:prstGeom>
                <a:noFill/>
                <a:ln>
                  <a:noFill/>
                </a:ln>
              </p:spPr>
            </p:pic>
          </p:grpSp>
          <p:sp>
            <p:nvSpPr>
              <p:cNvPr id="72" name="Google Shape;72;p3"/>
              <p:cNvSpPr/>
              <p:nvPr/>
            </p:nvSpPr>
            <p:spPr>
              <a:xfrm>
                <a:off x="2583880" y="813568"/>
                <a:ext cx="721380" cy="913320"/>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US" sz="2800" b="1">
                    <a:solidFill>
                      <a:schemeClr val="lt1"/>
                    </a:solidFill>
                    <a:latin typeface="Helvetica Neue"/>
                    <a:ea typeface="Helvetica Neue"/>
                    <a:cs typeface="Helvetica Neue"/>
                    <a:sym typeface="Helvetica Neue"/>
                  </a:rPr>
                  <a:t>1</a:t>
                </a:r>
                <a:endParaRPr sz="2800" b="1">
                  <a:solidFill>
                    <a:schemeClr val="lt1"/>
                  </a:solidFill>
                  <a:latin typeface="Arial"/>
                  <a:ea typeface="Arial"/>
                  <a:cs typeface="Arial"/>
                  <a:sym typeface="Arial"/>
                </a:endParaRPr>
              </a:p>
            </p:txBody>
          </p:sp>
        </p:grpSp>
        <p:sp>
          <p:nvSpPr>
            <p:cNvPr id="73" name="Google Shape;73;p3"/>
            <p:cNvSpPr/>
            <p:nvPr/>
          </p:nvSpPr>
          <p:spPr>
            <a:xfrm>
              <a:off x="1528714" y="3297180"/>
              <a:ext cx="9134572" cy="55308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endParaRPr sz="2000">
                <a:solidFill>
                  <a:schemeClr val="dk1"/>
                </a:solidFill>
                <a:latin typeface="Arial"/>
                <a:ea typeface="Arial"/>
                <a:cs typeface="Arial"/>
                <a:sym typeface="Arial"/>
              </a:endParaRPr>
            </a:p>
          </p:txBody>
        </p:sp>
      </p:grpSp>
      <p:pic>
        <p:nvPicPr>
          <p:cNvPr id="74" name="Google Shape;74;p3" descr="new"/>
          <p:cNvPicPr preferRelativeResize="0"/>
          <p:nvPr/>
        </p:nvPicPr>
        <p:blipFill rotWithShape="1">
          <a:blip r:embed="rId5">
            <a:alphaModFix/>
          </a:blip>
          <a:srcRect/>
          <a:stretch/>
        </p:blipFill>
        <p:spPr>
          <a:xfrm>
            <a:off x="1690370" y="3646170"/>
            <a:ext cx="9090025" cy="2908935"/>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0">
                                            <p:txEl>
                                              <p:pRg st="0" end="0"/>
                                            </p:txEl>
                                          </p:spTgt>
                                        </p:tgtEl>
                                        <p:attrNameLst>
                                          <p:attrName>style.visibility</p:attrName>
                                        </p:attrNameLst>
                                      </p:cBhvr>
                                      <p:to>
                                        <p:strVal val="visible"/>
                                      </p:to>
                                    </p:set>
                                    <p:animEffect transition="in" filter="fade">
                                      <p:cBhvr>
                                        <p:cTn id="7" dur="500"/>
                                        <p:tgtEl>
                                          <p:spTgt spid="6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61"/>
                                        </p:tgtEl>
                                        <p:attrNameLst>
                                          <p:attrName>style.visibility</p:attrName>
                                        </p:attrNameLst>
                                      </p:cBhvr>
                                      <p:to>
                                        <p:strVal val="visible"/>
                                      </p:to>
                                    </p:set>
                                    <p:anim calcmode="lin" valueType="num">
                                      <p:cBhvr additive="base">
                                        <p:cTn id="12" dur="500"/>
                                        <p:tgtEl>
                                          <p:spTgt spid="61"/>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4"/>
                                        </p:tgtEl>
                                        <p:attrNameLst>
                                          <p:attrName>style.visibility</p:attrName>
                                        </p:attrNameLst>
                                      </p:cBhvr>
                                      <p:to>
                                        <p:strVal val="visible"/>
                                      </p:to>
                                    </p:set>
                                    <p:animEffect transition="in" filter="fade">
                                      <p:cBhvr>
                                        <p:cTn id="17"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4"/>
          <p:cNvSpPr/>
          <p:nvPr/>
        </p:nvSpPr>
        <p:spPr>
          <a:xfrm>
            <a:off x="689174" y="642457"/>
            <a:ext cx="10875909" cy="2399665"/>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2000">
                <a:solidFill>
                  <a:schemeClr val="dk1"/>
                </a:solidFill>
                <a:latin typeface="Arial"/>
                <a:ea typeface="Arial"/>
                <a:cs typeface="Arial"/>
                <a:sym typeface="Arial"/>
              </a:rPr>
              <a:t>	Phần cứng là những bộ phận của máy tính mà em có thể nhận ra qua hình dạng của chúng (Ví dụ về phần cứng như : Chuột , bàn phím, màn hình, ổ đĩa, loa, máy in,.... ) Còn phần mềm là những thứ không có hình dạng mà em chỉ thấy kết quả hoạt động của chúng thông qua phần cứng.(Ví dụ về phần mềm như : Trò chơi hay phần mềm trình chiếu,...)</a:t>
            </a:r>
            <a:endParaRPr sz="2000">
              <a:solidFill>
                <a:schemeClr val="dk1"/>
              </a:solidFill>
              <a:latin typeface="Arial"/>
              <a:ea typeface="Arial"/>
              <a:cs typeface="Arial"/>
              <a:sym typeface="Arial"/>
            </a:endParaRPr>
          </a:p>
        </p:txBody>
      </p:sp>
      <p:grpSp>
        <p:nvGrpSpPr>
          <p:cNvPr id="80" name="Google Shape;80;p4"/>
          <p:cNvGrpSpPr/>
          <p:nvPr/>
        </p:nvGrpSpPr>
        <p:grpSpPr>
          <a:xfrm>
            <a:off x="1057275" y="5080000"/>
            <a:ext cx="9895205" cy="1007940"/>
            <a:chOff x="1329714" y="458216"/>
            <a:chExt cx="9895012" cy="1952276"/>
          </a:xfrm>
        </p:grpSpPr>
        <p:grpSp>
          <p:nvGrpSpPr>
            <p:cNvPr id="81" name="Google Shape;81;p4"/>
            <p:cNvGrpSpPr/>
            <p:nvPr/>
          </p:nvGrpSpPr>
          <p:grpSpPr>
            <a:xfrm>
              <a:off x="1329714" y="458216"/>
              <a:ext cx="9895012" cy="1952276"/>
              <a:chOff x="1329714" y="458216"/>
              <a:chExt cx="9895012" cy="1952276"/>
            </a:xfrm>
          </p:grpSpPr>
          <p:grpSp>
            <p:nvGrpSpPr>
              <p:cNvPr id="82" name="Google Shape;82;p4"/>
              <p:cNvGrpSpPr/>
              <p:nvPr/>
            </p:nvGrpSpPr>
            <p:grpSpPr>
              <a:xfrm>
                <a:off x="1924387" y="993101"/>
                <a:ext cx="9300339" cy="1417391"/>
                <a:chOff x="2572151" y="1054359"/>
                <a:chExt cx="8366990" cy="2091041"/>
              </a:xfrm>
            </p:grpSpPr>
            <p:sp>
              <p:nvSpPr>
                <p:cNvPr id="83" name="Google Shape;83;p4"/>
                <p:cNvSpPr/>
                <p:nvPr/>
              </p:nvSpPr>
              <p:spPr>
                <a:xfrm>
                  <a:off x="2659224" y="1054359"/>
                  <a:ext cx="8279917" cy="2090057"/>
                </a:xfrm>
                <a:prstGeom prst="roundRect">
                  <a:avLst>
                    <a:gd name="adj" fmla="val 16667"/>
                  </a:avLst>
                </a:prstGeom>
                <a:solidFill>
                  <a:srgbClr val="C1BFC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84" name="Google Shape;84;p4"/>
                <p:cNvSpPr/>
                <p:nvPr/>
              </p:nvSpPr>
              <p:spPr>
                <a:xfrm>
                  <a:off x="2572151" y="1055331"/>
                  <a:ext cx="8279879" cy="2090069"/>
                </a:xfrm>
                <a:prstGeom prst="roundRect">
                  <a:avLst>
                    <a:gd name="adj" fmla="val 16667"/>
                  </a:avLst>
                </a:prstGeom>
                <a:solidFill>
                  <a:srgbClr val="F2E9C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grpSp>
          <p:pic>
            <p:nvPicPr>
              <p:cNvPr id="85" name="Google Shape;85;p4"/>
              <p:cNvPicPr preferRelativeResize="0"/>
              <p:nvPr/>
            </p:nvPicPr>
            <p:blipFill rotWithShape="1">
              <a:blip r:embed="rId3">
                <a:alphaModFix/>
              </a:blip>
              <a:srcRect/>
              <a:stretch/>
            </p:blipFill>
            <p:spPr>
              <a:xfrm>
                <a:off x="1329714" y="458216"/>
                <a:ext cx="998307" cy="883997"/>
              </a:xfrm>
              <a:prstGeom prst="rect">
                <a:avLst/>
              </a:prstGeom>
              <a:noFill/>
              <a:ln>
                <a:noFill/>
              </a:ln>
            </p:spPr>
          </p:pic>
        </p:grpSp>
        <p:sp>
          <p:nvSpPr>
            <p:cNvPr id="86" name="Google Shape;86;p4"/>
            <p:cNvSpPr/>
            <p:nvPr/>
          </p:nvSpPr>
          <p:spPr>
            <a:xfrm>
              <a:off x="2296058" y="993243"/>
              <a:ext cx="8832174" cy="1137245"/>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US" sz="2400" b="1">
                  <a:solidFill>
                    <a:srgbClr val="F03C69"/>
                  </a:solidFill>
                  <a:latin typeface="Arial"/>
                  <a:ea typeface="Arial"/>
                  <a:cs typeface="Arial"/>
                  <a:sym typeface="Arial"/>
                </a:rPr>
                <a:t>Máy tính gồm phần cứng và phần mềm</a:t>
              </a:r>
              <a:r>
                <a:rPr lang="en-US" sz="2400" b="1">
                  <a:solidFill>
                    <a:srgbClr val="F03C69"/>
                  </a:solidFill>
                  <a:latin typeface="Times New Roman"/>
                  <a:ea typeface="Times New Roman"/>
                  <a:cs typeface="Times New Roman"/>
                  <a:sym typeface="Times New Roman"/>
                </a:rPr>
                <a:t>.</a:t>
              </a:r>
              <a:endParaRPr/>
            </a:p>
          </p:txBody>
        </p:sp>
      </p:grpSp>
      <p:pic>
        <p:nvPicPr>
          <p:cNvPr id="87" name="Google Shape;87;p4"/>
          <p:cNvPicPr preferRelativeResize="0"/>
          <p:nvPr/>
        </p:nvPicPr>
        <p:blipFill rotWithShape="1">
          <a:blip r:embed="rId4">
            <a:alphaModFix/>
          </a:blip>
          <a:srcRect/>
          <a:stretch/>
        </p:blipFill>
        <p:spPr>
          <a:xfrm>
            <a:off x="344565" y="475160"/>
            <a:ext cx="689218" cy="653278"/>
          </a:xfrm>
          <a:prstGeom prst="rect">
            <a:avLst/>
          </a:prstGeom>
          <a:noFill/>
          <a:ln>
            <a:noFill/>
          </a:ln>
        </p:spPr>
      </p:pic>
      <p:sp>
        <p:nvSpPr>
          <p:cNvPr id="88" name="Google Shape;88;p4"/>
          <p:cNvSpPr txBox="1"/>
          <p:nvPr/>
        </p:nvSpPr>
        <p:spPr>
          <a:xfrm>
            <a:off x="980440" y="3136265"/>
            <a:ext cx="10299700" cy="1545038"/>
          </a:xfrm>
          <a:prstGeom prst="rect">
            <a:avLst/>
          </a:prstGeom>
          <a:noFill/>
          <a:ln>
            <a:noFill/>
          </a:ln>
        </p:spPr>
        <p:txBody>
          <a:bodyPr spcFirstLastPara="1" wrap="square" lIns="91425" tIns="45700" rIns="91425" bIns="45700" anchor="t" anchorCtr="0">
            <a:spAutoFit/>
          </a:bodyPr>
          <a:lstStyle/>
          <a:p>
            <a:pPr marL="0" marR="0" lvl="0" indent="0" algn="just" rtl="0">
              <a:lnSpc>
                <a:spcPct val="120000"/>
              </a:lnSpc>
              <a:spcBef>
                <a:spcPts val="0"/>
              </a:spcBef>
              <a:spcAft>
                <a:spcPts val="0"/>
              </a:spcAft>
              <a:buNone/>
            </a:pPr>
            <a:r>
              <a:rPr lang="en-US" sz="2000">
                <a:solidFill>
                  <a:schemeClr val="dk1"/>
                </a:solidFill>
                <a:latin typeface="Arial"/>
                <a:ea typeface="Arial"/>
                <a:cs typeface="Arial"/>
                <a:sym typeface="Arial"/>
              </a:rPr>
              <a:t>Màn hình , ống kính, loa, ... của chiếc điện thoại thông minh là phần cứng . Còn từ điển, trò chơi, đồng hồ,.... hiển thị trên màn hình dưới dạng biểu tượng là phần mềm., có thể bổ sung hoặc xóa bớt phần mềm trên điện thoại hay máy tính. Chính vì vậy trên máy bố Minh có phần mềm từ điển còn trên máy mẹ Minh thì không có.</a:t>
            </a:r>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fade">
                                      <p:cBhvr>
                                        <p:cTn id="7" dur="500"/>
                                        <p:tgtEl>
                                          <p:spTgt spid="79"/>
                                        </p:tgtEl>
                                      </p:cBhvr>
                                    </p:animEffect>
                                  </p:childTnLst>
                                </p:cTn>
                              </p:par>
                              <p:par>
                                <p:cTn id="8" presetID="10" presetClass="entr" presetSubtype="0" fill="hold" nodeType="withEffect">
                                  <p:stCondLst>
                                    <p:cond delay="0"/>
                                  </p:stCondLst>
                                  <p:childTnLst>
                                    <p:set>
                                      <p:cBhvr>
                                        <p:cTn id="9" dur="1" fill="hold">
                                          <p:stCondLst>
                                            <p:cond delay="0"/>
                                          </p:stCondLst>
                                        </p:cTn>
                                        <p:tgtEl>
                                          <p:spTgt spid="87"/>
                                        </p:tgtEl>
                                        <p:attrNameLst>
                                          <p:attrName>style.visibility</p:attrName>
                                        </p:attrNameLst>
                                      </p:cBhvr>
                                      <p:to>
                                        <p:strVal val="visible"/>
                                      </p:to>
                                    </p:set>
                                    <p:animEffect transition="in" filter="fade">
                                      <p:cBhvr>
                                        <p:cTn id="10" dur="500"/>
                                        <p:tgtEl>
                                          <p:spTgt spid="8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88">
                                            <p:txEl>
                                              <p:pRg st="0" end="0"/>
                                            </p:txEl>
                                          </p:spTgt>
                                        </p:tgtEl>
                                        <p:attrNameLst>
                                          <p:attrName>style.visibility</p:attrName>
                                        </p:attrNameLst>
                                      </p:cBhvr>
                                      <p:to>
                                        <p:strVal val="visible"/>
                                      </p:to>
                                    </p:set>
                                    <p:animEffect transition="in" filter="fade">
                                      <p:cBhvr>
                                        <p:cTn id="15" dur="500"/>
                                        <p:tgtEl>
                                          <p:spTgt spid="88">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80"/>
                                        </p:tgtEl>
                                        <p:attrNameLst>
                                          <p:attrName>style.visibility</p:attrName>
                                        </p:attrNameLst>
                                      </p:cBhvr>
                                      <p:to>
                                        <p:strVal val="visible"/>
                                      </p:to>
                                    </p:set>
                                    <p:animEffect transition="in" filter="fade">
                                      <p:cBhvr>
                                        <p:cTn id="20" dur="10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5"/>
          <p:cNvSpPr/>
          <p:nvPr/>
        </p:nvSpPr>
        <p:spPr>
          <a:xfrm>
            <a:off x="1333427" y="566317"/>
            <a:ext cx="9751340" cy="7372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dk1"/>
                </a:solidFill>
                <a:latin typeface="Arial"/>
                <a:ea typeface="Arial"/>
                <a:cs typeface="Arial"/>
                <a:sym typeface="Arial"/>
              </a:rPr>
              <a:t>1. Phát biểu nào sau đây là</a:t>
            </a:r>
            <a:r>
              <a:rPr lang="en-US" sz="2800" b="1">
                <a:solidFill>
                  <a:schemeClr val="dk1"/>
                </a:solidFill>
                <a:latin typeface="Arial"/>
                <a:ea typeface="Arial"/>
                <a:cs typeface="Arial"/>
                <a:sym typeface="Arial"/>
              </a:rPr>
              <a:t> sai</a:t>
            </a:r>
            <a:r>
              <a:rPr lang="en-US" sz="2800">
                <a:solidFill>
                  <a:schemeClr val="dk1"/>
                </a:solidFill>
                <a:latin typeface="Arial"/>
                <a:ea typeface="Arial"/>
                <a:cs typeface="Arial"/>
                <a:sym typeface="Arial"/>
              </a:rPr>
              <a:t> ?</a:t>
            </a:r>
            <a:endParaRPr sz="2800">
              <a:solidFill>
                <a:schemeClr val="dk1"/>
              </a:solidFill>
              <a:latin typeface="Arial"/>
              <a:ea typeface="Arial"/>
              <a:cs typeface="Arial"/>
              <a:sym typeface="Arial"/>
            </a:endParaRPr>
          </a:p>
        </p:txBody>
      </p:sp>
      <p:pic>
        <p:nvPicPr>
          <p:cNvPr id="94" name="Google Shape;94;p5"/>
          <p:cNvPicPr preferRelativeResize="0"/>
          <p:nvPr/>
        </p:nvPicPr>
        <p:blipFill rotWithShape="1">
          <a:blip r:embed="rId3">
            <a:alphaModFix/>
          </a:blip>
          <a:srcRect/>
          <a:stretch/>
        </p:blipFill>
        <p:spPr>
          <a:xfrm>
            <a:off x="350362" y="366329"/>
            <a:ext cx="983065" cy="967824"/>
          </a:xfrm>
          <a:prstGeom prst="rect">
            <a:avLst/>
          </a:prstGeom>
          <a:noFill/>
          <a:ln>
            <a:noFill/>
          </a:ln>
        </p:spPr>
      </p:pic>
      <p:sp>
        <p:nvSpPr>
          <p:cNvPr id="95" name="Google Shape;95;p5"/>
          <p:cNvSpPr/>
          <p:nvPr/>
        </p:nvSpPr>
        <p:spPr>
          <a:xfrm>
            <a:off x="1333386" y="1334081"/>
            <a:ext cx="7310526" cy="64516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400" b="1">
                <a:solidFill>
                  <a:srgbClr val="7FC354"/>
                </a:solidFill>
                <a:latin typeface="Arial"/>
                <a:ea typeface="Arial"/>
                <a:cs typeface="Arial"/>
                <a:sym typeface="Arial"/>
              </a:rPr>
              <a:t>A.</a:t>
            </a:r>
            <a:r>
              <a:rPr lang="en-US" sz="2400">
                <a:solidFill>
                  <a:schemeClr val="dk1"/>
                </a:solidFill>
                <a:latin typeface="Arial"/>
                <a:ea typeface="Arial"/>
                <a:cs typeface="Arial"/>
                <a:sym typeface="Arial"/>
              </a:rPr>
              <a:t> Trò chơi trên máy tính là phần mềm.</a:t>
            </a:r>
            <a:endParaRPr sz="2400">
              <a:solidFill>
                <a:schemeClr val="dk1"/>
              </a:solidFill>
              <a:latin typeface="Arial"/>
              <a:ea typeface="Arial"/>
              <a:cs typeface="Arial"/>
              <a:sym typeface="Arial"/>
            </a:endParaRPr>
          </a:p>
        </p:txBody>
      </p:sp>
      <p:sp>
        <p:nvSpPr>
          <p:cNvPr id="96" name="Google Shape;96;p5"/>
          <p:cNvSpPr/>
          <p:nvPr/>
        </p:nvSpPr>
        <p:spPr>
          <a:xfrm>
            <a:off x="1332751" y="2264067"/>
            <a:ext cx="7310526" cy="64516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400" b="1">
                <a:solidFill>
                  <a:srgbClr val="7FC354"/>
                </a:solidFill>
                <a:latin typeface="Arial"/>
                <a:ea typeface="Arial"/>
                <a:cs typeface="Arial"/>
                <a:sym typeface="Arial"/>
              </a:rPr>
              <a:t>B</a:t>
            </a:r>
            <a:r>
              <a:rPr lang="en-US" sz="2400" b="1">
                <a:solidFill>
                  <a:schemeClr val="dk1"/>
                </a:solidFill>
                <a:latin typeface="Arial"/>
                <a:ea typeface="Arial"/>
                <a:cs typeface="Arial"/>
                <a:sym typeface="Arial"/>
              </a:rPr>
              <a:t>.</a:t>
            </a:r>
            <a:r>
              <a:rPr lang="en-US" sz="2400">
                <a:solidFill>
                  <a:schemeClr val="dk1"/>
                </a:solidFill>
                <a:latin typeface="Arial"/>
                <a:ea typeface="Arial"/>
                <a:cs typeface="Arial"/>
                <a:sym typeface="Arial"/>
              </a:rPr>
              <a:t> Thân máy của máy tính là phần cứng.</a:t>
            </a:r>
            <a:r>
              <a:rPr lang="en-US" sz="2400" b="1">
                <a:solidFill>
                  <a:schemeClr val="dk1"/>
                </a:solidFill>
                <a:latin typeface="Arial"/>
                <a:ea typeface="Arial"/>
                <a:cs typeface="Arial"/>
                <a:sym typeface="Arial"/>
              </a:rPr>
              <a:t> </a:t>
            </a:r>
            <a:endParaRPr/>
          </a:p>
        </p:txBody>
      </p:sp>
      <p:sp>
        <p:nvSpPr>
          <p:cNvPr id="97" name="Google Shape;97;p5"/>
          <p:cNvSpPr/>
          <p:nvPr/>
        </p:nvSpPr>
        <p:spPr>
          <a:xfrm>
            <a:off x="1333427" y="5040411"/>
            <a:ext cx="10138137" cy="64516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400" b="1">
                <a:solidFill>
                  <a:schemeClr val="dk1"/>
                </a:solidFill>
                <a:latin typeface="Arial"/>
                <a:ea typeface="Arial"/>
                <a:cs typeface="Arial"/>
                <a:sym typeface="Arial"/>
              </a:rPr>
              <a:t>2. </a:t>
            </a:r>
            <a:r>
              <a:rPr lang="en-US" sz="2400">
                <a:solidFill>
                  <a:schemeClr val="dk1"/>
                </a:solidFill>
                <a:latin typeface="Arial"/>
                <a:ea typeface="Arial"/>
                <a:cs typeface="Arial"/>
                <a:sym typeface="Arial"/>
              </a:rPr>
              <a:t>Hãy kể tên hai phần mềm mà em đã sử dụng.</a:t>
            </a:r>
            <a:endParaRPr/>
          </a:p>
        </p:txBody>
      </p:sp>
      <p:sp>
        <p:nvSpPr>
          <p:cNvPr id="98" name="Google Shape;98;p5"/>
          <p:cNvSpPr/>
          <p:nvPr/>
        </p:nvSpPr>
        <p:spPr>
          <a:xfrm>
            <a:off x="1332230" y="3123565"/>
            <a:ext cx="8688070" cy="64516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400" b="1">
                <a:solidFill>
                  <a:srgbClr val="7FC354"/>
                </a:solidFill>
                <a:latin typeface="Arial"/>
                <a:ea typeface="Arial"/>
                <a:cs typeface="Arial"/>
                <a:sym typeface="Arial"/>
              </a:rPr>
              <a:t>C. </a:t>
            </a:r>
            <a:r>
              <a:rPr lang="en-US" sz="2400">
                <a:solidFill>
                  <a:schemeClr val="dk1"/>
                </a:solidFill>
                <a:latin typeface="Arial"/>
                <a:ea typeface="Arial"/>
                <a:cs typeface="Arial"/>
                <a:sym typeface="Arial"/>
              </a:rPr>
              <a:t>Chương trình luyện tập gõ bàn phím là phần cứng.</a:t>
            </a:r>
            <a:endParaRPr/>
          </a:p>
        </p:txBody>
      </p:sp>
      <p:sp>
        <p:nvSpPr>
          <p:cNvPr id="99" name="Google Shape;99;p5"/>
          <p:cNvSpPr/>
          <p:nvPr/>
        </p:nvSpPr>
        <p:spPr>
          <a:xfrm>
            <a:off x="1333500" y="3983355"/>
            <a:ext cx="8431530" cy="64516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400" b="1">
                <a:solidFill>
                  <a:srgbClr val="7FC354"/>
                </a:solidFill>
                <a:latin typeface="Arial"/>
                <a:ea typeface="Arial"/>
                <a:cs typeface="Arial"/>
                <a:sym typeface="Arial"/>
              </a:rPr>
              <a:t>D. </a:t>
            </a:r>
            <a:r>
              <a:rPr lang="en-US" sz="2400">
                <a:solidFill>
                  <a:schemeClr val="dk1"/>
                </a:solidFill>
                <a:latin typeface="Arial"/>
                <a:ea typeface="Arial"/>
                <a:cs typeface="Arial"/>
                <a:sym typeface="Arial"/>
              </a:rPr>
              <a:t>Ứng dụng xem video trên máy tính là phần mềm.</a:t>
            </a:r>
            <a:endParaRPr sz="2400">
              <a:solidFill>
                <a:schemeClr val="dk1"/>
              </a:solidFill>
              <a:latin typeface="Arial"/>
              <a:ea typeface="Arial"/>
              <a:cs typeface="Arial"/>
              <a:sym typeface="Arial"/>
            </a:endParaRPr>
          </a:p>
        </p:txBody>
      </p:sp>
      <p:sp>
        <p:nvSpPr>
          <p:cNvPr id="100" name="Google Shape;100;p5"/>
          <p:cNvSpPr/>
          <p:nvPr/>
        </p:nvSpPr>
        <p:spPr>
          <a:xfrm>
            <a:off x="1213485" y="3112770"/>
            <a:ext cx="630555" cy="794385"/>
          </a:xfrm>
          <a:prstGeom prst="ellipse">
            <a:avLst/>
          </a:prstGeom>
          <a:no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Quattrocento Sans"/>
              <a:ea typeface="Quattrocento Sans"/>
              <a:cs typeface="Quattrocento Sans"/>
              <a:sym typeface="Quattrocento Sans"/>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fade">
                                      <p:cBhvr>
                                        <p:cTn id="7" dur="2000"/>
                                        <p:tgtEl>
                                          <p:spTgt spid="93"/>
                                        </p:tgtEl>
                                      </p:cBhvr>
                                    </p:animEffect>
                                  </p:childTnLst>
                                </p:cTn>
                              </p:par>
                              <p:par>
                                <p:cTn id="8" presetID="10" presetClass="entr" presetSubtype="0" fill="hold" nodeType="withEffect">
                                  <p:stCondLst>
                                    <p:cond delay="0"/>
                                  </p:stCondLst>
                                  <p:childTnLst>
                                    <p:set>
                                      <p:cBhvr>
                                        <p:cTn id="9" dur="1" fill="hold">
                                          <p:stCondLst>
                                            <p:cond delay="0"/>
                                          </p:stCondLst>
                                        </p:cTn>
                                        <p:tgtEl>
                                          <p:spTgt spid="95"/>
                                        </p:tgtEl>
                                        <p:attrNameLst>
                                          <p:attrName>style.visibility</p:attrName>
                                        </p:attrNameLst>
                                      </p:cBhvr>
                                      <p:to>
                                        <p:strVal val="visible"/>
                                      </p:to>
                                    </p:set>
                                    <p:animEffect transition="in" filter="fade">
                                      <p:cBhvr>
                                        <p:cTn id="10" dur="2000"/>
                                        <p:tgtEl>
                                          <p:spTgt spid="95"/>
                                        </p:tgtEl>
                                      </p:cBhvr>
                                    </p:animEffect>
                                  </p:childTnLst>
                                </p:cTn>
                              </p:par>
                              <p:par>
                                <p:cTn id="11" presetID="10" presetClass="entr" presetSubtype="0" fill="hold" nodeType="withEffect">
                                  <p:stCondLst>
                                    <p:cond delay="0"/>
                                  </p:stCondLst>
                                  <p:childTnLst>
                                    <p:set>
                                      <p:cBhvr>
                                        <p:cTn id="12" dur="1" fill="hold">
                                          <p:stCondLst>
                                            <p:cond delay="0"/>
                                          </p:stCondLst>
                                        </p:cTn>
                                        <p:tgtEl>
                                          <p:spTgt spid="96"/>
                                        </p:tgtEl>
                                        <p:attrNameLst>
                                          <p:attrName>style.visibility</p:attrName>
                                        </p:attrNameLst>
                                      </p:cBhvr>
                                      <p:to>
                                        <p:strVal val="visible"/>
                                      </p:to>
                                    </p:set>
                                    <p:animEffect transition="in" filter="fade">
                                      <p:cBhvr>
                                        <p:cTn id="13" dur="2000"/>
                                        <p:tgtEl>
                                          <p:spTgt spid="96"/>
                                        </p:tgtEl>
                                      </p:cBhvr>
                                    </p:animEffect>
                                  </p:childTnLst>
                                </p:cTn>
                              </p:par>
                              <p:par>
                                <p:cTn id="14" presetID="10" presetClass="entr" presetSubtype="0" fill="hold" nodeType="withEffect">
                                  <p:stCondLst>
                                    <p:cond delay="0"/>
                                  </p:stCondLst>
                                  <p:childTnLst>
                                    <p:set>
                                      <p:cBhvr>
                                        <p:cTn id="15" dur="1" fill="hold">
                                          <p:stCondLst>
                                            <p:cond delay="0"/>
                                          </p:stCondLst>
                                        </p:cTn>
                                        <p:tgtEl>
                                          <p:spTgt spid="98"/>
                                        </p:tgtEl>
                                        <p:attrNameLst>
                                          <p:attrName>style.visibility</p:attrName>
                                        </p:attrNameLst>
                                      </p:cBhvr>
                                      <p:to>
                                        <p:strVal val="visible"/>
                                      </p:to>
                                    </p:set>
                                    <p:animEffect transition="in" filter="fade">
                                      <p:cBhvr>
                                        <p:cTn id="16" dur="2000"/>
                                        <p:tgtEl>
                                          <p:spTgt spid="98"/>
                                        </p:tgtEl>
                                      </p:cBhvr>
                                    </p:animEffect>
                                  </p:childTnLst>
                                </p:cTn>
                              </p:par>
                              <p:par>
                                <p:cTn id="17" presetID="10" presetClass="entr" presetSubtype="0" fill="hold" nodeType="withEffect">
                                  <p:stCondLst>
                                    <p:cond delay="0"/>
                                  </p:stCondLst>
                                  <p:childTnLst>
                                    <p:set>
                                      <p:cBhvr>
                                        <p:cTn id="18" dur="1" fill="hold">
                                          <p:stCondLst>
                                            <p:cond delay="0"/>
                                          </p:stCondLst>
                                        </p:cTn>
                                        <p:tgtEl>
                                          <p:spTgt spid="99"/>
                                        </p:tgtEl>
                                        <p:attrNameLst>
                                          <p:attrName>style.visibility</p:attrName>
                                        </p:attrNameLst>
                                      </p:cBhvr>
                                      <p:to>
                                        <p:strVal val="visible"/>
                                      </p:to>
                                    </p:set>
                                    <p:animEffect transition="in" filter="fade">
                                      <p:cBhvr>
                                        <p:cTn id="19" dur="2000"/>
                                        <p:tgtEl>
                                          <p:spTgt spid="99"/>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00"/>
                                        </p:tgtEl>
                                        <p:attrNameLst>
                                          <p:attrName>style.visibility</p:attrName>
                                        </p:attrNameLst>
                                      </p:cBhvr>
                                      <p:to>
                                        <p:strVal val="visible"/>
                                      </p:to>
                                    </p:set>
                                    <p:animEffect transition="in" filter="fade">
                                      <p:cBhvr>
                                        <p:cTn id="24" dur="500"/>
                                        <p:tgtEl>
                                          <p:spTgt spid="100"/>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97"/>
                                        </p:tgtEl>
                                        <p:attrNameLst>
                                          <p:attrName>style.visibility</p:attrName>
                                        </p:attrNameLst>
                                      </p:cBhvr>
                                      <p:to>
                                        <p:strVal val="visible"/>
                                      </p:to>
                                    </p:set>
                                    <p:animEffect transition="in" filter="fade">
                                      <p:cBhvr>
                                        <p:cTn id="29" dur="20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6"/>
          <p:cNvSpPr/>
          <p:nvPr/>
        </p:nvSpPr>
        <p:spPr>
          <a:xfrm>
            <a:off x="614680" y="292735"/>
            <a:ext cx="8538210" cy="7372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b="1">
                <a:solidFill>
                  <a:srgbClr val="F03C69"/>
                </a:solidFill>
                <a:latin typeface="Arial"/>
                <a:ea typeface="Arial"/>
                <a:cs typeface="Arial"/>
                <a:sym typeface="Arial"/>
              </a:rPr>
              <a:t>2. Mối quan hệ giữa phần cứng và phần mềm</a:t>
            </a:r>
            <a:endParaRPr sz="2800" b="1">
              <a:solidFill>
                <a:srgbClr val="F03C69"/>
              </a:solidFill>
              <a:latin typeface="Quattrocento Sans"/>
              <a:ea typeface="Quattrocento Sans"/>
              <a:cs typeface="Quattrocento Sans"/>
              <a:sym typeface="Quattrocento Sans"/>
            </a:endParaRPr>
          </a:p>
        </p:txBody>
      </p:sp>
      <p:grpSp>
        <p:nvGrpSpPr>
          <p:cNvPr id="106" name="Google Shape;106;p6"/>
          <p:cNvGrpSpPr/>
          <p:nvPr/>
        </p:nvGrpSpPr>
        <p:grpSpPr>
          <a:xfrm>
            <a:off x="614680" y="578969"/>
            <a:ext cx="10962640" cy="5954546"/>
            <a:chOff x="522612" y="791697"/>
            <a:chExt cx="10962947" cy="3058406"/>
          </a:xfrm>
        </p:grpSpPr>
        <p:sp>
          <p:nvSpPr>
            <p:cNvPr id="107" name="Google Shape;107;p6"/>
            <p:cNvSpPr/>
            <p:nvPr/>
          </p:nvSpPr>
          <p:spPr>
            <a:xfrm>
              <a:off x="3823434" y="1131044"/>
              <a:ext cx="7394147" cy="331371"/>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400" b="1">
                  <a:solidFill>
                    <a:srgbClr val="7FC354"/>
                  </a:solidFill>
                  <a:latin typeface="Arial"/>
                  <a:ea typeface="Arial"/>
                  <a:cs typeface="Arial"/>
                  <a:sym typeface="Arial"/>
                </a:rPr>
                <a:t> Ống kính điện thoại và phần mềm chụp ảnh </a:t>
              </a:r>
              <a:endParaRPr sz="2400" b="1">
                <a:solidFill>
                  <a:srgbClr val="7FC354"/>
                </a:solidFill>
                <a:latin typeface="Arial"/>
                <a:ea typeface="Arial"/>
                <a:cs typeface="Arial"/>
                <a:sym typeface="Arial"/>
              </a:endParaRPr>
            </a:p>
          </p:txBody>
        </p:sp>
        <p:sp>
          <p:nvSpPr>
            <p:cNvPr id="108" name="Google Shape;108;p6"/>
            <p:cNvSpPr/>
            <p:nvPr/>
          </p:nvSpPr>
          <p:spPr>
            <a:xfrm>
              <a:off x="522612" y="1036931"/>
              <a:ext cx="10962947" cy="2813172"/>
            </a:xfrm>
            <a:prstGeom prst="roundRect">
              <a:avLst>
                <a:gd name="adj" fmla="val 5722"/>
              </a:avLst>
            </a:prstGeom>
            <a:noFill/>
            <a:ln w="38100" cap="flat" cmpd="sng">
              <a:solidFill>
                <a:srgbClr val="7F7F7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109" name="Google Shape;109;p6"/>
            <p:cNvSpPr/>
            <p:nvPr/>
          </p:nvSpPr>
          <p:spPr>
            <a:xfrm>
              <a:off x="744868" y="1628842"/>
              <a:ext cx="4703577" cy="521191"/>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2000">
                  <a:solidFill>
                    <a:schemeClr val="dk1"/>
                  </a:solidFill>
                  <a:latin typeface="Arial"/>
                  <a:ea typeface="Arial"/>
                  <a:cs typeface="Arial"/>
                  <a:sym typeface="Arial"/>
                </a:rPr>
                <a:t>Em hãy quan sát Hình 1 và trả lời các câu hỏi sau: 	 </a:t>
              </a:r>
              <a:endParaRPr/>
            </a:p>
          </p:txBody>
        </p:sp>
        <p:grpSp>
          <p:nvGrpSpPr>
            <p:cNvPr id="110" name="Google Shape;110;p6"/>
            <p:cNvGrpSpPr/>
            <p:nvPr/>
          </p:nvGrpSpPr>
          <p:grpSpPr>
            <a:xfrm>
              <a:off x="522612" y="791697"/>
              <a:ext cx="6126017" cy="2263395"/>
              <a:chOff x="522612" y="791697"/>
              <a:chExt cx="6126017" cy="2263395"/>
            </a:xfrm>
          </p:grpSpPr>
          <p:grpSp>
            <p:nvGrpSpPr>
              <p:cNvPr id="111" name="Google Shape;111;p6"/>
              <p:cNvGrpSpPr/>
              <p:nvPr/>
            </p:nvGrpSpPr>
            <p:grpSpPr>
              <a:xfrm>
                <a:off x="522612" y="1081832"/>
                <a:ext cx="2693745" cy="473045"/>
                <a:chOff x="5906375" y="1390971"/>
                <a:chExt cx="2693745" cy="473045"/>
              </a:xfrm>
            </p:grpSpPr>
            <p:sp>
              <p:nvSpPr>
                <p:cNvPr id="112" name="Google Shape;112;p6"/>
                <p:cNvSpPr/>
                <p:nvPr/>
              </p:nvSpPr>
              <p:spPr>
                <a:xfrm>
                  <a:off x="6021948" y="1390971"/>
                  <a:ext cx="2578172" cy="473045"/>
                </a:xfrm>
                <a:prstGeom prst="round2SameRect">
                  <a:avLst>
                    <a:gd name="adj1" fmla="val 16667"/>
                    <a:gd name="adj2" fmla="val 0"/>
                  </a:avLst>
                </a:prstGeom>
                <a:solidFill>
                  <a:srgbClr val="7FC35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a:solidFill>
                      <a:schemeClr val="lt1"/>
                    </a:solidFill>
                    <a:latin typeface="Arial"/>
                    <a:ea typeface="Arial"/>
                    <a:cs typeface="Arial"/>
                    <a:sym typeface="Arial"/>
                  </a:endParaRPr>
                </a:p>
              </p:txBody>
            </p:sp>
            <p:sp>
              <p:nvSpPr>
                <p:cNvPr id="113" name="Google Shape;113;p6"/>
                <p:cNvSpPr/>
                <p:nvPr/>
              </p:nvSpPr>
              <p:spPr>
                <a:xfrm>
                  <a:off x="5906375" y="1465228"/>
                  <a:ext cx="2202877" cy="307561"/>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US" sz="2200" b="1">
                      <a:solidFill>
                        <a:schemeClr val="lt1"/>
                      </a:solidFill>
                      <a:latin typeface="Arial"/>
                      <a:ea typeface="Arial"/>
                      <a:cs typeface="Arial"/>
                      <a:sym typeface="Arial"/>
                    </a:rPr>
                    <a:t>HOẠT ĐỘNG </a:t>
                  </a:r>
                  <a:endParaRPr sz="2200" b="1">
                    <a:solidFill>
                      <a:schemeClr val="lt1"/>
                    </a:solidFill>
                    <a:latin typeface="Arial"/>
                    <a:ea typeface="Arial"/>
                    <a:cs typeface="Arial"/>
                    <a:sym typeface="Arial"/>
                  </a:endParaRPr>
                </a:p>
              </p:txBody>
            </p:sp>
          </p:grpSp>
          <p:grpSp>
            <p:nvGrpSpPr>
              <p:cNvPr id="114" name="Google Shape;114;p6"/>
              <p:cNvGrpSpPr/>
              <p:nvPr/>
            </p:nvGrpSpPr>
            <p:grpSpPr>
              <a:xfrm rot="-1180807">
                <a:off x="2884314" y="951589"/>
                <a:ext cx="1060537" cy="639780"/>
                <a:chOff x="10442150" y="1062239"/>
                <a:chExt cx="3780698" cy="2341948"/>
              </a:xfrm>
            </p:grpSpPr>
            <p:pic>
              <p:nvPicPr>
                <p:cNvPr id="115" name="Google Shape;115;p6"/>
                <p:cNvPicPr preferRelativeResize="0"/>
                <p:nvPr/>
              </p:nvPicPr>
              <p:blipFill rotWithShape="1">
                <a:blip r:embed="rId3">
                  <a:alphaModFix/>
                </a:blip>
                <a:srcRect/>
                <a:stretch/>
              </p:blipFill>
              <p:spPr>
                <a:xfrm>
                  <a:off x="10442150" y="1062239"/>
                  <a:ext cx="3497522" cy="2341948"/>
                </a:xfrm>
                <a:prstGeom prst="rect">
                  <a:avLst/>
                </a:prstGeom>
                <a:noFill/>
                <a:ln>
                  <a:noFill/>
                </a:ln>
              </p:spPr>
            </p:pic>
            <p:pic>
              <p:nvPicPr>
                <p:cNvPr id="116" name="Google Shape;116;p6"/>
                <p:cNvPicPr preferRelativeResize="0"/>
                <p:nvPr/>
              </p:nvPicPr>
              <p:blipFill rotWithShape="1">
                <a:blip r:embed="rId4">
                  <a:alphaModFix/>
                </a:blip>
                <a:srcRect/>
                <a:stretch/>
              </p:blipFill>
              <p:spPr>
                <a:xfrm>
                  <a:off x="10451410" y="1118613"/>
                  <a:ext cx="3771438" cy="2265183"/>
                </a:xfrm>
                <a:prstGeom prst="rect">
                  <a:avLst/>
                </a:prstGeom>
                <a:noFill/>
                <a:ln>
                  <a:noFill/>
                </a:ln>
              </p:spPr>
            </p:pic>
          </p:grpSp>
          <p:sp>
            <p:nvSpPr>
              <p:cNvPr id="117" name="Google Shape;117;p6"/>
              <p:cNvSpPr/>
              <p:nvPr/>
            </p:nvSpPr>
            <p:spPr>
              <a:xfrm>
                <a:off x="6061873" y="2676429"/>
                <a:ext cx="586756" cy="378663"/>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US" sz="2800" b="1">
                    <a:solidFill>
                      <a:schemeClr val="lt1"/>
                    </a:solidFill>
                    <a:latin typeface="Helvetica Neue"/>
                    <a:ea typeface="Helvetica Neue"/>
                    <a:cs typeface="Helvetica Neue"/>
                    <a:sym typeface="Helvetica Neue"/>
                  </a:rPr>
                  <a:t>2</a:t>
                </a:r>
                <a:endParaRPr sz="2800" b="1">
                  <a:solidFill>
                    <a:schemeClr val="lt1"/>
                  </a:solidFill>
                  <a:latin typeface="Arial"/>
                  <a:ea typeface="Arial"/>
                  <a:cs typeface="Arial"/>
                  <a:sym typeface="Arial"/>
                </a:endParaRPr>
              </a:p>
            </p:txBody>
          </p:sp>
        </p:grpSp>
      </p:grpSp>
      <p:sp>
        <p:nvSpPr>
          <p:cNvPr id="118" name="Google Shape;118;p6"/>
          <p:cNvSpPr/>
          <p:nvPr/>
        </p:nvSpPr>
        <p:spPr>
          <a:xfrm>
            <a:off x="3335655" y="1083310"/>
            <a:ext cx="911860" cy="7372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a:solidFill>
                  <a:schemeClr val="lt1"/>
                </a:solidFill>
                <a:latin typeface="Arial"/>
                <a:ea typeface="Arial"/>
                <a:cs typeface="Arial"/>
                <a:sym typeface="Arial"/>
              </a:rPr>
              <a:t>2</a:t>
            </a:r>
            <a:endParaRPr/>
          </a:p>
        </p:txBody>
      </p:sp>
      <p:pic>
        <p:nvPicPr>
          <p:cNvPr id="119" name="Google Shape;119;p6" descr="new"/>
          <p:cNvPicPr preferRelativeResize="0"/>
          <p:nvPr/>
        </p:nvPicPr>
        <p:blipFill rotWithShape="1">
          <a:blip r:embed="rId5">
            <a:alphaModFix/>
          </a:blip>
          <a:srcRect/>
          <a:stretch/>
        </p:blipFill>
        <p:spPr>
          <a:xfrm>
            <a:off x="5854700" y="1903095"/>
            <a:ext cx="4752975" cy="1754505"/>
          </a:xfrm>
          <a:prstGeom prst="rect">
            <a:avLst/>
          </a:prstGeom>
          <a:noFill/>
          <a:ln>
            <a:noFill/>
          </a:ln>
        </p:spPr>
      </p:pic>
      <p:sp>
        <p:nvSpPr>
          <p:cNvPr id="120" name="Google Shape;120;p6"/>
          <p:cNvSpPr txBox="1"/>
          <p:nvPr/>
        </p:nvSpPr>
        <p:spPr>
          <a:xfrm>
            <a:off x="6720840" y="3657600"/>
            <a:ext cx="3020695" cy="64516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dk1"/>
                </a:solidFill>
                <a:latin typeface="Arial"/>
                <a:ea typeface="Arial"/>
                <a:cs typeface="Arial"/>
                <a:sym typeface="Arial"/>
              </a:rPr>
              <a:t>Hình 1:</a:t>
            </a:r>
            <a:r>
              <a:rPr lang="en-US" sz="1800">
                <a:solidFill>
                  <a:schemeClr val="dk1"/>
                </a:solidFill>
                <a:latin typeface="Arial"/>
                <a:ea typeface="Arial"/>
                <a:cs typeface="Arial"/>
                <a:sym typeface="Arial"/>
              </a:rPr>
              <a:t>Chụp ảnh bằng điện thoại thông minh</a:t>
            </a:r>
            <a:endParaRPr sz="1800">
              <a:solidFill>
                <a:schemeClr val="dk1"/>
              </a:solidFill>
              <a:latin typeface="Quattrocento Sans"/>
              <a:ea typeface="Quattrocento Sans"/>
              <a:cs typeface="Quattrocento Sans"/>
              <a:sym typeface="Quattrocento Sans"/>
            </a:endParaRPr>
          </a:p>
        </p:txBody>
      </p:sp>
      <p:sp>
        <p:nvSpPr>
          <p:cNvPr id="121" name="Google Shape;121;p6"/>
          <p:cNvSpPr txBox="1"/>
          <p:nvPr/>
        </p:nvSpPr>
        <p:spPr>
          <a:xfrm>
            <a:off x="1196340" y="3423920"/>
            <a:ext cx="4638675" cy="82994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Arial"/>
                <a:ea typeface="Arial"/>
                <a:cs typeface="Arial"/>
                <a:sym typeface="Arial"/>
              </a:rPr>
              <a:t>1</a:t>
            </a:r>
            <a:r>
              <a:rPr lang="en-US" sz="2400">
                <a:solidFill>
                  <a:schemeClr val="dk1"/>
                </a:solidFill>
                <a:latin typeface="Arial"/>
                <a:ea typeface="Arial"/>
                <a:cs typeface="Arial"/>
                <a:sym typeface="Arial"/>
              </a:rPr>
              <a:t>.Ghép mục ở cột A vào cột B sao cho phù hợp:</a:t>
            </a:r>
            <a:endParaRPr/>
          </a:p>
        </p:txBody>
      </p:sp>
      <p:graphicFrame>
        <p:nvGraphicFramePr>
          <p:cNvPr id="122" name="Google Shape;122;p6"/>
          <p:cNvGraphicFramePr/>
          <p:nvPr/>
        </p:nvGraphicFramePr>
        <p:xfrm>
          <a:off x="1478915" y="4390390"/>
          <a:ext cx="8533150" cy="1219210"/>
        </p:xfrm>
        <a:graphic>
          <a:graphicData uri="http://schemas.openxmlformats.org/drawingml/2006/table">
            <a:tbl>
              <a:tblPr firstRow="1" bandRow="1">
                <a:noFill/>
                <a:tableStyleId>{C60C7964-87D9-4CF6-88D0-2D680050748D}</a:tableStyleId>
              </a:tblPr>
              <a:tblGrid>
                <a:gridCol w="4266575"/>
                <a:gridCol w="4266575"/>
              </a:tblGrid>
              <a:tr h="457200">
                <a:tc>
                  <a:txBody>
                    <a:bodyPr/>
                    <a:lstStyle/>
                    <a:p>
                      <a:pPr marL="0" marR="0" lvl="0" indent="0" algn="ctr" rtl="0">
                        <a:spcBef>
                          <a:spcPts val="0"/>
                        </a:spcBef>
                        <a:spcAft>
                          <a:spcPts val="0"/>
                        </a:spcAft>
                        <a:buClr>
                          <a:schemeClr val="dk1"/>
                        </a:buClr>
                        <a:buSzPts val="2400"/>
                        <a:buFont typeface="Arial"/>
                        <a:buNone/>
                      </a:pPr>
                      <a:r>
                        <a:rPr lang="en-US" sz="2400" u="none" strike="noStrike" cap="none">
                          <a:solidFill>
                            <a:schemeClr val="dk1"/>
                          </a:solidFill>
                          <a:latin typeface="Arial"/>
                          <a:ea typeface="Arial"/>
                          <a:cs typeface="Arial"/>
                          <a:sym typeface="Arial"/>
                        </a:rPr>
                        <a:t>A</a:t>
                      </a:r>
                      <a:endParaRPr/>
                    </a:p>
                  </a:txBody>
                  <a:tcPr marL="91450" marR="91450" marT="45725" marB="45725">
                    <a:solidFill>
                      <a:srgbClr val="AEABAB"/>
                    </a:solidFill>
                  </a:tcPr>
                </a:tc>
                <a:tc>
                  <a:txBody>
                    <a:bodyPr/>
                    <a:lstStyle/>
                    <a:p>
                      <a:pPr marL="0" marR="0" lvl="0" indent="0" algn="ctr" rtl="0">
                        <a:spcBef>
                          <a:spcPts val="0"/>
                        </a:spcBef>
                        <a:spcAft>
                          <a:spcPts val="0"/>
                        </a:spcAft>
                        <a:buClr>
                          <a:schemeClr val="dk1"/>
                        </a:buClr>
                        <a:buSzPts val="2400"/>
                        <a:buFont typeface="Arial"/>
                        <a:buNone/>
                      </a:pPr>
                      <a:r>
                        <a:rPr lang="en-US" sz="2400" u="none" strike="noStrike" cap="none">
                          <a:solidFill>
                            <a:schemeClr val="dk1"/>
                          </a:solidFill>
                          <a:latin typeface="Arial"/>
                          <a:ea typeface="Arial"/>
                          <a:cs typeface="Arial"/>
                          <a:sym typeface="Arial"/>
                        </a:rPr>
                        <a:t>B</a:t>
                      </a:r>
                      <a:endParaRPr/>
                    </a:p>
                  </a:txBody>
                  <a:tcPr marL="91450" marR="91450" marT="45725" marB="45725">
                    <a:solidFill>
                      <a:srgbClr val="AEABAB"/>
                    </a:solidFill>
                  </a:tcPr>
                </a:tc>
              </a:tr>
              <a:tr h="381000">
                <a:tc>
                  <a:txBody>
                    <a:bodyPr/>
                    <a:lstStyle/>
                    <a:p>
                      <a:pPr marL="0" marR="0" lvl="0" indent="0" algn="ctr" rtl="0">
                        <a:spcBef>
                          <a:spcPts val="0"/>
                        </a:spcBef>
                        <a:spcAft>
                          <a:spcPts val="0"/>
                        </a:spcAft>
                        <a:buClr>
                          <a:schemeClr val="dk1"/>
                        </a:buClr>
                        <a:buSzPts val="1800"/>
                        <a:buFont typeface="Arial"/>
                        <a:buNone/>
                      </a:pPr>
                      <a:r>
                        <a:rPr lang="en-US" sz="1800" u="none" strike="noStrike" cap="none">
                          <a:latin typeface="Arial"/>
                          <a:ea typeface="Arial"/>
                          <a:cs typeface="Arial"/>
                          <a:sym typeface="Arial"/>
                        </a:rPr>
                        <a:t>1) Ống kính điện thoại</a:t>
                      </a:r>
                      <a:endParaRPr/>
                    </a:p>
                  </a:txBody>
                  <a:tcPr marL="91450" marR="91450" marT="45725" marB="45725">
                    <a:solidFill>
                      <a:srgbClr val="AEABAB"/>
                    </a:solidFill>
                  </a:tcPr>
                </a:tc>
                <a:tc>
                  <a:txBody>
                    <a:bodyPr/>
                    <a:lstStyle/>
                    <a:p>
                      <a:pPr marL="0" marR="0" lvl="0" indent="0" algn="ctr" rtl="0">
                        <a:spcBef>
                          <a:spcPts val="0"/>
                        </a:spcBef>
                        <a:spcAft>
                          <a:spcPts val="0"/>
                        </a:spcAft>
                        <a:buClr>
                          <a:schemeClr val="dk1"/>
                        </a:buClr>
                        <a:buSzPts val="1800"/>
                        <a:buFont typeface="Arial"/>
                        <a:buNone/>
                      </a:pPr>
                      <a:r>
                        <a:rPr lang="en-US" sz="1800" u="none" strike="noStrike" cap="none">
                          <a:latin typeface="Arial"/>
                          <a:ea typeface="Arial"/>
                          <a:cs typeface="Arial"/>
                          <a:sym typeface="Arial"/>
                        </a:rPr>
                        <a:t>a) Phần mềm</a:t>
                      </a:r>
                      <a:endParaRPr/>
                    </a:p>
                  </a:txBody>
                  <a:tcPr marL="91450" marR="91450" marT="45725" marB="45725">
                    <a:solidFill>
                      <a:srgbClr val="AEABAB"/>
                    </a:solidFill>
                  </a:tcPr>
                </a:tc>
              </a:tr>
              <a:tr h="381000">
                <a:tc>
                  <a:txBody>
                    <a:bodyPr/>
                    <a:lstStyle/>
                    <a:p>
                      <a:pPr marL="0" marR="0" lvl="0" indent="0" algn="ctr" rtl="0">
                        <a:spcBef>
                          <a:spcPts val="0"/>
                        </a:spcBef>
                        <a:spcAft>
                          <a:spcPts val="0"/>
                        </a:spcAft>
                        <a:buClr>
                          <a:schemeClr val="dk1"/>
                        </a:buClr>
                        <a:buSzPts val="1800"/>
                        <a:buFont typeface="Arial"/>
                        <a:buNone/>
                      </a:pPr>
                      <a:r>
                        <a:rPr lang="en-US" sz="1800" u="none" strike="noStrike" cap="none">
                          <a:latin typeface="Arial"/>
                          <a:ea typeface="Arial"/>
                          <a:cs typeface="Arial"/>
                          <a:sym typeface="Arial"/>
                        </a:rPr>
                        <a:t>2) Ứng dụng chụp ảnh </a:t>
                      </a:r>
                      <a:endParaRPr/>
                    </a:p>
                  </a:txBody>
                  <a:tcPr marL="91450" marR="91450" marT="45725" marB="45725">
                    <a:solidFill>
                      <a:srgbClr val="AEABAB"/>
                    </a:solidFill>
                  </a:tcPr>
                </a:tc>
                <a:tc>
                  <a:txBody>
                    <a:bodyPr/>
                    <a:lstStyle/>
                    <a:p>
                      <a:pPr marL="0" marR="0" lvl="0" indent="0" algn="ctr" rtl="0">
                        <a:spcBef>
                          <a:spcPts val="0"/>
                        </a:spcBef>
                        <a:spcAft>
                          <a:spcPts val="0"/>
                        </a:spcAft>
                        <a:buClr>
                          <a:schemeClr val="dk1"/>
                        </a:buClr>
                        <a:buSzPts val="1800"/>
                        <a:buFont typeface="Arial"/>
                        <a:buNone/>
                      </a:pPr>
                      <a:r>
                        <a:rPr lang="en-US" sz="1800" u="none" strike="noStrike" cap="none">
                          <a:latin typeface="Arial"/>
                          <a:ea typeface="Arial"/>
                          <a:cs typeface="Arial"/>
                          <a:sym typeface="Arial"/>
                        </a:rPr>
                        <a:t>b) Phần cứng</a:t>
                      </a:r>
                      <a:endParaRPr/>
                    </a:p>
                  </a:txBody>
                  <a:tcPr marL="91450" marR="91450" marT="45725" marB="45725">
                    <a:solidFill>
                      <a:srgbClr val="AEABAB"/>
                    </a:solidFill>
                  </a:tcPr>
                </a:tc>
              </a:tr>
            </a:tbl>
          </a:graphicData>
        </a:graphic>
      </p:graphicFrame>
      <p:sp>
        <p:nvSpPr>
          <p:cNvPr id="123" name="Google Shape;123;p6"/>
          <p:cNvSpPr txBox="1"/>
          <p:nvPr/>
        </p:nvSpPr>
        <p:spPr>
          <a:xfrm>
            <a:off x="1196340" y="5697220"/>
            <a:ext cx="10381615"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chemeClr val="dk1"/>
                </a:solidFill>
                <a:latin typeface="Arial"/>
                <a:ea typeface="Arial"/>
                <a:cs typeface="Arial"/>
                <a:sym typeface="Arial"/>
              </a:rPr>
              <a:t>2.</a:t>
            </a:r>
            <a:r>
              <a:rPr lang="en-US" sz="2400">
                <a:solidFill>
                  <a:schemeClr val="dk1"/>
                </a:solidFill>
                <a:latin typeface="Arial"/>
                <a:ea typeface="Arial"/>
                <a:cs typeface="Arial"/>
                <a:sym typeface="Arial"/>
              </a:rPr>
              <a:t>Nếu thiếu ống kính hoặc ứng dụng chụp thì máy còn chụp được không? Tại sao?</a:t>
            </a:r>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5">
                                            <p:txEl>
                                              <p:pRg st="0" end="0"/>
                                            </p:txEl>
                                          </p:spTgt>
                                        </p:tgtEl>
                                        <p:attrNameLst>
                                          <p:attrName>style.visibility</p:attrName>
                                        </p:attrNameLst>
                                      </p:cBhvr>
                                      <p:to>
                                        <p:strVal val="visible"/>
                                      </p:to>
                                    </p:set>
                                    <p:animEffect transition="in" filter="fade">
                                      <p:cBhvr>
                                        <p:cTn id="7" dur="500"/>
                                        <p:tgtEl>
                                          <p:spTgt spid="10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6"/>
                                        </p:tgtEl>
                                        <p:attrNameLst>
                                          <p:attrName>style.visibility</p:attrName>
                                        </p:attrNameLst>
                                      </p:cBhvr>
                                      <p:to>
                                        <p:strVal val="visible"/>
                                      </p:to>
                                    </p:set>
                                    <p:animEffect transition="in" filter="fade">
                                      <p:cBhvr>
                                        <p:cTn id="12" dur="1000"/>
                                        <p:tgtEl>
                                          <p:spTgt spid="106"/>
                                        </p:tgtEl>
                                      </p:cBhvr>
                                    </p:animEffect>
                                  </p:childTnLst>
                                </p:cTn>
                              </p:par>
                              <p:par>
                                <p:cTn id="13" presetID="10" presetClass="entr" presetSubtype="0" fill="hold" nodeType="withEffect">
                                  <p:stCondLst>
                                    <p:cond delay="0"/>
                                  </p:stCondLst>
                                  <p:childTnLst>
                                    <p:set>
                                      <p:cBhvr>
                                        <p:cTn id="14" dur="1" fill="hold">
                                          <p:stCondLst>
                                            <p:cond delay="0"/>
                                          </p:stCondLst>
                                        </p:cTn>
                                        <p:tgtEl>
                                          <p:spTgt spid="118"/>
                                        </p:tgtEl>
                                        <p:attrNameLst>
                                          <p:attrName>style.visibility</p:attrName>
                                        </p:attrNameLst>
                                      </p:cBhvr>
                                      <p:to>
                                        <p:strVal val="visible"/>
                                      </p:to>
                                    </p:set>
                                    <p:animEffect transition="in" filter="fade">
                                      <p:cBhvr>
                                        <p:cTn id="15" dur="500"/>
                                        <p:tgtEl>
                                          <p:spTgt spid="11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19"/>
                                        </p:tgtEl>
                                        <p:attrNameLst>
                                          <p:attrName>style.visibility</p:attrName>
                                        </p:attrNameLst>
                                      </p:cBhvr>
                                      <p:to>
                                        <p:strVal val="visible"/>
                                      </p:to>
                                    </p:set>
                                    <p:animEffect transition="in" filter="fade">
                                      <p:cBhvr>
                                        <p:cTn id="20" dur="500"/>
                                        <p:tgtEl>
                                          <p:spTgt spid="11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20"/>
                                        </p:tgtEl>
                                        <p:attrNameLst>
                                          <p:attrName>style.visibility</p:attrName>
                                        </p:attrNameLst>
                                      </p:cBhvr>
                                      <p:to>
                                        <p:strVal val="visible"/>
                                      </p:to>
                                    </p:set>
                                    <p:animEffect transition="in" filter="fade">
                                      <p:cBhvr>
                                        <p:cTn id="25" dur="2000"/>
                                        <p:tgtEl>
                                          <p:spTgt spid="120"/>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21"/>
                                        </p:tgtEl>
                                        <p:attrNameLst>
                                          <p:attrName>style.visibility</p:attrName>
                                        </p:attrNameLst>
                                      </p:cBhvr>
                                      <p:to>
                                        <p:strVal val="visible"/>
                                      </p:to>
                                    </p:set>
                                    <p:animEffect transition="in" filter="fade">
                                      <p:cBhvr>
                                        <p:cTn id="30" dur="2000"/>
                                        <p:tgtEl>
                                          <p:spTgt spid="121"/>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22"/>
                                        </p:tgtEl>
                                        <p:attrNameLst>
                                          <p:attrName>style.visibility</p:attrName>
                                        </p:attrNameLst>
                                      </p:cBhvr>
                                      <p:to>
                                        <p:strVal val="visible"/>
                                      </p:to>
                                    </p:set>
                                    <p:animEffect transition="in" filter="fade">
                                      <p:cBhvr>
                                        <p:cTn id="35" dur="2000"/>
                                        <p:tgtEl>
                                          <p:spTgt spid="122"/>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23"/>
                                        </p:tgtEl>
                                        <p:attrNameLst>
                                          <p:attrName>style.visibility</p:attrName>
                                        </p:attrNameLst>
                                      </p:cBhvr>
                                      <p:to>
                                        <p:strVal val="visible"/>
                                      </p:to>
                                    </p:set>
                                    <p:animEffect transition="in" filter="fade">
                                      <p:cBhvr>
                                        <p:cTn id="40" dur="2000"/>
                                        <p:tgtEl>
                                          <p:spTgt spid="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7"/>
          <p:cNvSpPr/>
          <p:nvPr/>
        </p:nvSpPr>
        <p:spPr>
          <a:xfrm>
            <a:off x="1333427" y="566317"/>
            <a:ext cx="9751340" cy="2251065"/>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2400">
                <a:solidFill>
                  <a:schemeClr val="dk1"/>
                </a:solidFill>
                <a:latin typeface="Arial"/>
                <a:ea typeface="Arial"/>
                <a:cs typeface="Arial"/>
                <a:sym typeface="Arial"/>
              </a:rPr>
              <a:t>    Ống kính của điện thoại là phần cứng. Ứng dụng chụp ảnh trên điện thoại là phần mềm.Nếu không có ống kính điện thoại sẽ không nhận ra hình ảnh.Nếu không có ứng dụng chụp ảnh, ống kính sẽ không được điều khiển để thu nhận hình ảnh đó. </a:t>
            </a:r>
            <a:endParaRPr/>
          </a:p>
        </p:txBody>
      </p:sp>
      <p:sp>
        <p:nvSpPr>
          <p:cNvPr id="129" name="Google Shape;129;p7"/>
          <p:cNvSpPr/>
          <p:nvPr/>
        </p:nvSpPr>
        <p:spPr>
          <a:xfrm>
            <a:off x="1374775" y="3809672"/>
            <a:ext cx="10358120" cy="17532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400">
                <a:solidFill>
                  <a:schemeClr val="dk1"/>
                </a:solidFill>
                <a:latin typeface="Arial"/>
                <a:ea typeface="Arial"/>
                <a:cs typeface="Arial"/>
                <a:sym typeface="Arial"/>
              </a:rPr>
              <a:t>Điện thoại hay máy tính không hoạt động được nếu không có phần mềm. Phần mềm được lưu trữ trong phần cứng để diều khiển phần cứng hoạt động.</a:t>
            </a:r>
            <a:endParaRPr/>
          </a:p>
        </p:txBody>
      </p:sp>
      <p:pic>
        <p:nvPicPr>
          <p:cNvPr id="130" name="Google Shape;130;p7"/>
          <p:cNvPicPr preferRelativeResize="0"/>
          <p:nvPr/>
        </p:nvPicPr>
        <p:blipFill rotWithShape="1">
          <a:blip r:embed="rId3">
            <a:alphaModFix/>
          </a:blip>
          <a:srcRect/>
          <a:stretch/>
        </p:blipFill>
        <p:spPr>
          <a:xfrm>
            <a:off x="858520" y="264795"/>
            <a:ext cx="1032510" cy="979805"/>
          </a:xfrm>
          <a:prstGeom prst="rect">
            <a:avLst/>
          </a:prstGeom>
          <a:noFill/>
          <a:ln>
            <a:noFill/>
          </a:ln>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0"/>
                                        </p:tgtEl>
                                        <p:attrNameLst>
                                          <p:attrName>style.visibility</p:attrName>
                                        </p:attrNameLst>
                                      </p:cBhvr>
                                      <p:to>
                                        <p:strVal val="visible"/>
                                      </p:to>
                                    </p:set>
                                    <p:animEffect transition="in" filter="fade">
                                      <p:cBhvr>
                                        <p:cTn id="7" dur="500"/>
                                        <p:tgtEl>
                                          <p:spTgt spid="130"/>
                                        </p:tgtEl>
                                      </p:cBhvr>
                                    </p:animEffect>
                                  </p:childTnLst>
                                </p:cTn>
                              </p:par>
                              <p:par>
                                <p:cTn id="8" presetID="10" presetClass="entr" presetSubtype="0" fill="hold" nodeType="withEffect">
                                  <p:stCondLst>
                                    <p:cond delay="0"/>
                                  </p:stCondLst>
                                  <p:childTnLst>
                                    <p:set>
                                      <p:cBhvr>
                                        <p:cTn id="9" dur="1" fill="hold">
                                          <p:stCondLst>
                                            <p:cond delay="0"/>
                                          </p:stCondLst>
                                        </p:cTn>
                                        <p:tgtEl>
                                          <p:spTgt spid="128"/>
                                        </p:tgtEl>
                                        <p:attrNameLst>
                                          <p:attrName>style.visibility</p:attrName>
                                        </p:attrNameLst>
                                      </p:cBhvr>
                                      <p:to>
                                        <p:strVal val="visible"/>
                                      </p:to>
                                    </p:set>
                                    <p:animEffect transition="in" filter="fade">
                                      <p:cBhvr>
                                        <p:cTn id="10" dur="500"/>
                                        <p:tgtEl>
                                          <p:spTgt spid="12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29"/>
                                        </p:tgtEl>
                                        <p:attrNameLst>
                                          <p:attrName>style.visibility</p:attrName>
                                        </p:attrNameLst>
                                      </p:cBhvr>
                                      <p:to>
                                        <p:strVal val="visible"/>
                                      </p:to>
                                    </p:set>
                                    <p:animEffect transition="in" filter="fade">
                                      <p:cBhvr>
                                        <p:cTn id="15" dur="500"/>
                                        <p:tgtEl>
                                          <p:spTgt spid="1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grpSp>
        <p:nvGrpSpPr>
          <p:cNvPr id="135" name="Google Shape;135;p8"/>
          <p:cNvGrpSpPr/>
          <p:nvPr/>
        </p:nvGrpSpPr>
        <p:grpSpPr>
          <a:xfrm>
            <a:off x="825500" y="281940"/>
            <a:ext cx="10353675" cy="2630170"/>
            <a:chOff x="3206525" y="469579"/>
            <a:chExt cx="8018202" cy="1392692"/>
          </a:xfrm>
        </p:grpSpPr>
        <p:grpSp>
          <p:nvGrpSpPr>
            <p:cNvPr id="136" name="Google Shape;136;p8"/>
            <p:cNvGrpSpPr/>
            <p:nvPr/>
          </p:nvGrpSpPr>
          <p:grpSpPr>
            <a:xfrm>
              <a:off x="3206525" y="469579"/>
              <a:ext cx="8018202" cy="1392692"/>
              <a:chOff x="3206525" y="469579"/>
              <a:chExt cx="8018202" cy="1392692"/>
            </a:xfrm>
          </p:grpSpPr>
          <p:grpSp>
            <p:nvGrpSpPr>
              <p:cNvPr id="137" name="Google Shape;137;p8"/>
              <p:cNvGrpSpPr/>
              <p:nvPr/>
            </p:nvGrpSpPr>
            <p:grpSpPr>
              <a:xfrm>
                <a:off x="3657601" y="911578"/>
                <a:ext cx="7567126" cy="950693"/>
                <a:chOff x="4131425" y="934090"/>
                <a:chExt cx="6807716" cy="1402534"/>
              </a:xfrm>
            </p:grpSpPr>
            <p:sp>
              <p:nvSpPr>
                <p:cNvPr id="138" name="Google Shape;138;p8"/>
                <p:cNvSpPr/>
                <p:nvPr/>
              </p:nvSpPr>
              <p:spPr>
                <a:xfrm>
                  <a:off x="4217929" y="1054359"/>
                  <a:ext cx="6721212" cy="1282265"/>
                </a:xfrm>
                <a:prstGeom prst="roundRect">
                  <a:avLst>
                    <a:gd name="adj" fmla="val 16667"/>
                  </a:avLst>
                </a:prstGeom>
                <a:solidFill>
                  <a:srgbClr val="C1BFC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139" name="Google Shape;139;p8"/>
                <p:cNvSpPr/>
                <p:nvPr/>
              </p:nvSpPr>
              <p:spPr>
                <a:xfrm>
                  <a:off x="4131425" y="934090"/>
                  <a:ext cx="6721212" cy="1282264"/>
                </a:xfrm>
                <a:prstGeom prst="roundRect">
                  <a:avLst>
                    <a:gd name="adj" fmla="val 16667"/>
                  </a:avLst>
                </a:prstGeom>
                <a:solidFill>
                  <a:srgbClr val="F2E9C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grpSp>
          <p:pic>
            <p:nvPicPr>
              <p:cNvPr id="140" name="Google Shape;140;p8"/>
              <p:cNvPicPr preferRelativeResize="0"/>
              <p:nvPr/>
            </p:nvPicPr>
            <p:blipFill rotWithShape="1">
              <a:blip r:embed="rId3">
                <a:alphaModFix/>
              </a:blip>
              <a:srcRect/>
              <a:stretch/>
            </p:blipFill>
            <p:spPr>
              <a:xfrm>
                <a:off x="3206525" y="469579"/>
                <a:ext cx="998307" cy="883997"/>
              </a:xfrm>
              <a:prstGeom prst="rect">
                <a:avLst/>
              </a:prstGeom>
              <a:noFill/>
              <a:ln>
                <a:noFill/>
              </a:ln>
            </p:spPr>
          </p:pic>
        </p:grpSp>
        <p:sp>
          <p:nvSpPr>
            <p:cNvPr id="141" name="Google Shape;141;p8"/>
            <p:cNvSpPr/>
            <p:nvPr/>
          </p:nvSpPr>
          <p:spPr>
            <a:xfrm>
              <a:off x="3742184" y="911615"/>
              <a:ext cx="7301692" cy="928349"/>
            </a:xfrm>
            <a:prstGeom prst="rect">
              <a:avLst/>
            </a:prstGeom>
            <a:noFill/>
            <a:ln>
              <a:noFill/>
            </a:ln>
          </p:spPr>
          <p:txBody>
            <a:bodyPr spcFirstLastPara="1" wrap="square" lIns="91425" tIns="45700" rIns="91425" bIns="45700" anchor="t" anchorCtr="0">
              <a:spAutoFit/>
            </a:bodyPr>
            <a:lstStyle/>
            <a:p>
              <a:pPr marL="342900" marR="0" lvl="0" indent="-342900" algn="just" rtl="0">
                <a:lnSpc>
                  <a:spcPct val="150000"/>
                </a:lnSpc>
                <a:spcBef>
                  <a:spcPts val="0"/>
                </a:spcBef>
                <a:spcAft>
                  <a:spcPts val="0"/>
                </a:spcAft>
                <a:buClr>
                  <a:srgbClr val="F03C69"/>
                </a:buClr>
                <a:buSzPts val="2400"/>
                <a:buFont typeface="Arial"/>
                <a:buChar char="•"/>
              </a:pPr>
              <a:r>
                <a:rPr lang="en-US" sz="2400" b="1">
                  <a:solidFill>
                    <a:srgbClr val="F03C69"/>
                  </a:solidFill>
                  <a:latin typeface="Times New Roman"/>
                  <a:ea typeface="Times New Roman"/>
                  <a:cs typeface="Times New Roman"/>
                  <a:sym typeface="Times New Roman"/>
                </a:rPr>
                <a:t>Phần mềm được lưu trữ trong phần cứng và điều khiển phần cứng hoạt động.</a:t>
              </a:r>
              <a:endParaRPr/>
            </a:p>
            <a:p>
              <a:pPr marL="342900" marR="0" lvl="0" indent="-342900" algn="just" rtl="0">
                <a:lnSpc>
                  <a:spcPct val="150000"/>
                </a:lnSpc>
                <a:spcBef>
                  <a:spcPts val="0"/>
                </a:spcBef>
                <a:spcAft>
                  <a:spcPts val="0"/>
                </a:spcAft>
                <a:buClr>
                  <a:srgbClr val="F03C69"/>
                </a:buClr>
                <a:buSzPts val="2400"/>
                <a:buFont typeface="Arial"/>
                <a:buChar char="•"/>
              </a:pPr>
              <a:r>
                <a:rPr lang="en-US" sz="2400" b="1">
                  <a:solidFill>
                    <a:srgbClr val="F03C69"/>
                  </a:solidFill>
                  <a:latin typeface="Times New Roman"/>
                  <a:ea typeface="Times New Roman"/>
                  <a:cs typeface="Times New Roman"/>
                  <a:sym typeface="Times New Roman"/>
                </a:rPr>
                <a:t>Máy tính cần có cả phần cứng và phần mềm để hoạt động.</a:t>
              </a:r>
              <a:endParaRPr/>
            </a:p>
          </p:txBody>
        </p:sp>
      </p:grpSp>
      <p:sp>
        <p:nvSpPr>
          <p:cNvPr id="142" name="Google Shape;142;p8"/>
          <p:cNvSpPr txBox="1"/>
          <p:nvPr/>
        </p:nvSpPr>
        <p:spPr>
          <a:xfrm>
            <a:off x="1339850" y="3722370"/>
            <a:ext cx="9202420" cy="52197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chemeClr val="dk1"/>
                </a:solidFill>
                <a:latin typeface="Arial"/>
                <a:ea typeface="Arial"/>
                <a:cs typeface="Arial"/>
                <a:sym typeface="Arial"/>
              </a:rPr>
              <a:t>Phát biểu nào sau đây là đúng ?</a:t>
            </a:r>
            <a:endParaRPr/>
          </a:p>
        </p:txBody>
      </p:sp>
      <p:sp>
        <p:nvSpPr>
          <p:cNvPr id="143" name="Google Shape;143;p8"/>
          <p:cNvSpPr/>
          <p:nvPr/>
        </p:nvSpPr>
        <p:spPr>
          <a:xfrm>
            <a:off x="828040" y="4551680"/>
            <a:ext cx="10241915" cy="64516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400" b="1">
                <a:solidFill>
                  <a:srgbClr val="7FC354"/>
                </a:solidFill>
                <a:latin typeface="Arial"/>
                <a:ea typeface="Arial"/>
                <a:cs typeface="Arial"/>
                <a:sym typeface="Arial"/>
              </a:rPr>
              <a:t>A.</a:t>
            </a:r>
            <a:r>
              <a:rPr lang="en-US" sz="2400">
                <a:solidFill>
                  <a:schemeClr val="dk1"/>
                </a:solidFill>
                <a:latin typeface="Arial"/>
                <a:ea typeface="Arial"/>
                <a:cs typeface="Arial"/>
                <a:sym typeface="Arial"/>
              </a:rPr>
              <a:t> Phần cứng có thể làm việc độc lập, không cần đến phần mềm.</a:t>
            </a:r>
            <a:endParaRPr/>
          </a:p>
        </p:txBody>
      </p:sp>
      <p:sp>
        <p:nvSpPr>
          <p:cNvPr id="144" name="Google Shape;144;p8"/>
          <p:cNvSpPr/>
          <p:nvPr/>
        </p:nvSpPr>
        <p:spPr>
          <a:xfrm>
            <a:off x="828040" y="5208270"/>
            <a:ext cx="10226675" cy="64516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400" b="1">
                <a:solidFill>
                  <a:srgbClr val="7FC354"/>
                </a:solidFill>
                <a:latin typeface="Arial"/>
                <a:ea typeface="Arial"/>
                <a:cs typeface="Arial"/>
                <a:sym typeface="Arial"/>
              </a:rPr>
              <a:t>B.</a:t>
            </a:r>
            <a:r>
              <a:rPr lang="en-US" sz="2400">
                <a:solidFill>
                  <a:schemeClr val="dk1"/>
                </a:solidFill>
                <a:latin typeface="Arial"/>
                <a:ea typeface="Arial"/>
                <a:cs typeface="Arial"/>
                <a:sym typeface="Arial"/>
              </a:rPr>
              <a:t> Phần mềm có thể tự làm mọi việc, không cần đến phần cứng.</a:t>
            </a:r>
            <a:endParaRPr sz="2400">
              <a:solidFill>
                <a:schemeClr val="dk1"/>
              </a:solidFill>
              <a:latin typeface="Arial"/>
              <a:ea typeface="Arial"/>
              <a:cs typeface="Arial"/>
              <a:sym typeface="Arial"/>
            </a:endParaRPr>
          </a:p>
        </p:txBody>
      </p:sp>
      <p:sp>
        <p:nvSpPr>
          <p:cNvPr id="145" name="Google Shape;145;p8"/>
          <p:cNvSpPr/>
          <p:nvPr/>
        </p:nvSpPr>
        <p:spPr>
          <a:xfrm>
            <a:off x="828040" y="5864860"/>
            <a:ext cx="11182350" cy="645160"/>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400" b="1">
                <a:solidFill>
                  <a:srgbClr val="7FC354"/>
                </a:solidFill>
                <a:latin typeface="Arial"/>
                <a:ea typeface="Arial"/>
                <a:cs typeface="Arial"/>
                <a:sym typeface="Arial"/>
              </a:rPr>
              <a:t>C.</a:t>
            </a:r>
            <a:r>
              <a:rPr lang="en-US" sz="2400">
                <a:solidFill>
                  <a:schemeClr val="dk1"/>
                </a:solidFill>
                <a:latin typeface="Arial"/>
                <a:ea typeface="Arial"/>
                <a:cs typeface="Arial"/>
                <a:sym typeface="Arial"/>
              </a:rPr>
              <a:t> Cả phần cứng và phần mềm đều cần thiết để máy tính hoạt động</a:t>
            </a:r>
            <a:r>
              <a:rPr lang="en-US" sz="2000">
                <a:solidFill>
                  <a:schemeClr val="dk1"/>
                </a:solidFill>
                <a:latin typeface="Arial"/>
                <a:ea typeface="Arial"/>
                <a:cs typeface="Arial"/>
                <a:sym typeface="Arial"/>
              </a:rPr>
              <a:t>.</a:t>
            </a:r>
            <a:endParaRPr sz="2000">
              <a:solidFill>
                <a:schemeClr val="dk1"/>
              </a:solidFill>
              <a:latin typeface="Arial"/>
              <a:ea typeface="Arial"/>
              <a:cs typeface="Arial"/>
              <a:sym typeface="Arial"/>
            </a:endParaRPr>
          </a:p>
        </p:txBody>
      </p:sp>
      <p:pic>
        <p:nvPicPr>
          <p:cNvPr id="146" name="Google Shape;146;p8"/>
          <p:cNvPicPr preferRelativeResize="0"/>
          <p:nvPr/>
        </p:nvPicPr>
        <p:blipFill rotWithShape="1">
          <a:blip r:embed="rId4">
            <a:alphaModFix/>
          </a:blip>
          <a:srcRect/>
          <a:stretch/>
        </p:blipFill>
        <p:spPr>
          <a:xfrm>
            <a:off x="424657" y="3276534"/>
            <a:ext cx="983065" cy="967824"/>
          </a:xfrm>
          <a:prstGeom prst="rect">
            <a:avLst/>
          </a:prstGeom>
          <a:noFill/>
          <a:ln>
            <a:noFill/>
          </a:ln>
        </p:spPr>
      </p:pic>
      <p:sp>
        <p:nvSpPr>
          <p:cNvPr id="147" name="Google Shape;147;p8"/>
          <p:cNvSpPr/>
          <p:nvPr/>
        </p:nvSpPr>
        <p:spPr>
          <a:xfrm>
            <a:off x="769620" y="6009005"/>
            <a:ext cx="584200" cy="583565"/>
          </a:xfrm>
          <a:prstGeom prst="ellipse">
            <a:avLst/>
          </a:prstGeom>
          <a:no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35"/>
                                        </p:tgtEl>
                                        <p:attrNameLst>
                                          <p:attrName>style.visibility</p:attrName>
                                        </p:attrNameLst>
                                      </p:cBhvr>
                                      <p:to>
                                        <p:strVal val="visible"/>
                                      </p:to>
                                    </p:set>
                                    <p:anim calcmode="lin" valueType="num">
                                      <p:cBhvr additive="base">
                                        <p:cTn id="7" dur="500"/>
                                        <p:tgtEl>
                                          <p:spTgt spid="135"/>
                                        </p:tgtEl>
                                        <p:attrNameLst>
                                          <p:attrName>ppt_w</p:attrName>
                                        </p:attrNameLst>
                                      </p:cBhvr>
                                      <p:tavLst>
                                        <p:tav tm="0">
                                          <p:val>
                                            <p:strVal val="0"/>
                                          </p:val>
                                        </p:tav>
                                        <p:tav tm="100000">
                                          <p:val>
                                            <p:strVal val="#ppt_w"/>
                                          </p:val>
                                        </p:tav>
                                      </p:tavLst>
                                    </p:anim>
                                    <p:anim calcmode="lin" valueType="num">
                                      <p:cBhvr additive="base">
                                        <p:cTn id="8" dur="500"/>
                                        <p:tgtEl>
                                          <p:spTgt spid="135"/>
                                        </p:tgtEl>
                                        <p:attrNameLst>
                                          <p:attrName>ppt_h</p:attrName>
                                        </p:attrNameLst>
                                      </p:cBhvr>
                                      <p:tavLst>
                                        <p:tav tm="0">
                                          <p:val>
                                            <p:str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42"/>
                                        </p:tgtEl>
                                        <p:attrNameLst>
                                          <p:attrName>style.visibility</p:attrName>
                                        </p:attrNameLst>
                                      </p:cBhvr>
                                      <p:to>
                                        <p:strVal val="visible"/>
                                      </p:to>
                                    </p:set>
                                    <p:animEffect transition="in" filter="fade">
                                      <p:cBhvr>
                                        <p:cTn id="13" dur="2000"/>
                                        <p:tgtEl>
                                          <p:spTgt spid="142"/>
                                        </p:tgtEl>
                                      </p:cBhvr>
                                    </p:animEffect>
                                  </p:childTnLst>
                                </p:cTn>
                              </p:par>
                              <p:par>
                                <p:cTn id="14" presetID="10" presetClass="entr" presetSubtype="0" fill="hold" nodeType="withEffect">
                                  <p:stCondLst>
                                    <p:cond delay="0"/>
                                  </p:stCondLst>
                                  <p:childTnLst>
                                    <p:set>
                                      <p:cBhvr>
                                        <p:cTn id="15" dur="1" fill="hold">
                                          <p:stCondLst>
                                            <p:cond delay="0"/>
                                          </p:stCondLst>
                                        </p:cTn>
                                        <p:tgtEl>
                                          <p:spTgt spid="146"/>
                                        </p:tgtEl>
                                        <p:attrNameLst>
                                          <p:attrName>style.visibility</p:attrName>
                                        </p:attrNameLst>
                                      </p:cBhvr>
                                      <p:to>
                                        <p:strVal val="visible"/>
                                      </p:to>
                                    </p:set>
                                    <p:animEffect transition="in" filter="fade">
                                      <p:cBhvr>
                                        <p:cTn id="16" dur="2000"/>
                                        <p:tgtEl>
                                          <p:spTgt spid="14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43"/>
                                        </p:tgtEl>
                                        <p:attrNameLst>
                                          <p:attrName>style.visibility</p:attrName>
                                        </p:attrNameLst>
                                      </p:cBhvr>
                                      <p:to>
                                        <p:strVal val="visible"/>
                                      </p:to>
                                    </p:set>
                                    <p:animEffect transition="in" filter="fade">
                                      <p:cBhvr>
                                        <p:cTn id="21" dur="500"/>
                                        <p:tgtEl>
                                          <p:spTgt spid="143"/>
                                        </p:tgtEl>
                                      </p:cBhvr>
                                    </p:animEffect>
                                  </p:childTnLst>
                                </p:cTn>
                              </p:par>
                              <p:par>
                                <p:cTn id="22" presetID="10" presetClass="entr" presetSubtype="0" fill="hold" nodeType="withEffect">
                                  <p:stCondLst>
                                    <p:cond delay="0"/>
                                  </p:stCondLst>
                                  <p:childTnLst>
                                    <p:set>
                                      <p:cBhvr>
                                        <p:cTn id="23" dur="1" fill="hold">
                                          <p:stCondLst>
                                            <p:cond delay="0"/>
                                          </p:stCondLst>
                                        </p:cTn>
                                        <p:tgtEl>
                                          <p:spTgt spid="144"/>
                                        </p:tgtEl>
                                        <p:attrNameLst>
                                          <p:attrName>style.visibility</p:attrName>
                                        </p:attrNameLst>
                                      </p:cBhvr>
                                      <p:to>
                                        <p:strVal val="visible"/>
                                      </p:to>
                                    </p:set>
                                    <p:animEffect transition="in" filter="fade">
                                      <p:cBhvr>
                                        <p:cTn id="24" dur="500"/>
                                        <p:tgtEl>
                                          <p:spTgt spid="144"/>
                                        </p:tgtEl>
                                      </p:cBhvr>
                                    </p:animEffect>
                                  </p:childTnLst>
                                </p:cTn>
                              </p:par>
                              <p:par>
                                <p:cTn id="25" presetID="10" presetClass="entr" presetSubtype="0" fill="hold" nodeType="withEffect">
                                  <p:stCondLst>
                                    <p:cond delay="0"/>
                                  </p:stCondLst>
                                  <p:childTnLst>
                                    <p:set>
                                      <p:cBhvr>
                                        <p:cTn id="26" dur="1" fill="hold">
                                          <p:stCondLst>
                                            <p:cond delay="0"/>
                                          </p:stCondLst>
                                        </p:cTn>
                                        <p:tgtEl>
                                          <p:spTgt spid="145"/>
                                        </p:tgtEl>
                                        <p:attrNameLst>
                                          <p:attrName>style.visibility</p:attrName>
                                        </p:attrNameLst>
                                      </p:cBhvr>
                                      <p:to>
                                        <p:strVal val="visible"/>
                                      </p:to>
                                    </p:set>
                                    <p:animEffect transition="in" filter="fade">
                                      <p:cBhvr>
                                        <p:cTn id="27" dur="500"/>
                                        <p:tgtEl>
                                          <p:spTgt spid="14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47"/>
                                        </p:tgtEl>
                                        <p:attrNameLst>
                                          <p:attrName>style.visibility</p:attrName>
                                        </p:attrNameLst>
                                      </p:cBhvr>
                                      <p:to>
                                        <p:strVal val="visible"/>
                                      </p:to>
                                    </p:set>
                                    <p:animEffect transition="in" filter="fade">
                                      <p:cBhvr>
                                        <p:cTn id="32"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9"/>
          <p:cNvSpPr/>
          <p:nvPr/>
        </p:nvSpPr>
        <p:spPr>
          <a:xfrm>
            <a:off x="614526" y="292955"/>
            <a:ext cx="8211146" cy="7372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b="1">
                <a:solidFill>
                  <a:srgbClr val="F03C69"/>
                </a:solidFill>
                <a:latin typeface="Arial"/>
                <a:ea typeface="Arial"/>
                <a:cs typeface="Arial"/>
                <a:sym typeface="Arial"/>
              </a:rPr>
              <a:t>3. Sử dụng máy tinh đúng cách</a:t>
            </a:r>
            <a:endParaRPr/>
          </a:p>
        </p:txBody>
      </p:sp>
      <p:grpSp>
        <p:nvGrpSpPr>
          <p:cNvPr id="153" name="Google Shape;153;p9"/>
          <p:cNvGrpSpPr/>
          <p:nvPr/>
        </p:nvGrpSpPr>
        <p:grpSpPr>
          <a:xfrm>
            <a:off x="592936" y="833984"/>
            <a:ext cx="10962640" cy="5488422"/>
            <a:chOff x="501022" y="765365"/>
            <a:chExt cx="10962640" cy="5488422"/>
          </a:xfrm>
        </p:grpSpPr>
        <p:sp>
          <p:nvSpPr>
            <p:cNvPr id="154" name="Google Shape;154;p9"/>
            <p:cNvSpPr/>
            <p:nvPr/>
          </p:nvSpPr>
          <p:spPr>
            <a:xfrm>
              <a:off x="3379791" y="1086631"/>
              <a:ext cx="7173355" cy="737235"/>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800" b="1">
                  <a:solidFill>
                    <a:srgbClr val="7FC354"/>
                  </a:solidFill>
                  <a:latin typeface="Arial"/>
                  <a:ea typeface="Arial"/>
                  <a:cs typeface="Arial"/>
                  <a:sym typeface="Arial"/>
                </a:rPr>
                <a:t>An toan cho máy tính</a:t>
              </a:r>
              <a:endParaRPr sz="2800" b="1">
                <a:solidFill>
                  <a:srgbClr val="7FC354"/>
                </a:solidFill>
                <a:latin typeface="Arial"/>
                <a:ea typeface="Arial"/>
                <a:cs typeface="Arial"/>
                <a:sym typeface="Arial"/>
              </a:endParaRPr>
            </a:p>
          </p:txBody>
        </p:sp>
        <p:sp>
          <p:nvSpPr>
            <p:cNvPr id="155" name="Google Shape;155;p9"/>
            <p:cNvSpPr/>
            <p:nvPr/>
          </p:nvSpPr>
          <p:spPr>
            <a:xfrm>
              <a:off x="501022" y="1086157"/>
              <a:ext cx="10962640" cy="5167630"/>
            </a:xfrm>
            <a:prstGeom prst="roundRect">
              <a:avLst>
                <a:gd name="adj" fmla="val 5722"/>
              </a:avLst>
            </a:prstGeom>
            <a:noFill/>
            <a:ln w="38100" cap="flat" cmpd="sng">
              <a:solidFill>
                <a:srgbClr val="7F7F7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Quattrocento Sans"/>
                <a:ea typeface="Quattrocento Sans"/>
                <a:cs typeface="Quattrocento Sans"/>
                <a:sym typeface="Quattrocento Sans"/>
              </a:endParaRPr>
            </a:p>
          </p:txBody>
        </p:sp>
        <p:sp>
          <p:nvSpPr>
            <p:cNvPr id="156" name="Google Shape;156;p9"/>
            <p:cNvSpPr/>
            <p:nvPr/>
          </p:nvSpPr>
          <p:spPr>
            <a:xfrm>
              <a:off x="791852" y="1829107"/>
              <a:ext cx="10074910" cy="645160"/>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2400">
                  <a:solidFill>
                    <a:schemeClr val="dk1"/>
                  </a:solidFill>
                  <a:latin typeface="Arial"/>
                  <a:ea typeface="Arial"/>
                  <a:cs typeface="Arial"/>
                  <a:sym typeface="Arial"/>
                </a:rPr>
                <a:t>1. Chuyện gì xảy ra với máy tính của Minh và máy tính của An?</a:t>
              </a:r>
              <a:endParaRPr/>
            </a:p>
          </p:txBody>
        </p:sp>
        <p:grpSp>
          <p:nvGrpSpPr>
            <p:cNvPr id="157" name="Google Shape;157;p9"/>
            <p:cNvGrpSpPr/>
            <p:nvPr/>
          </p:nvGrpSpPr>
          <p:grpSpPr>
            <a:xfrm>
              <a:off x="522612" y="765365"/>
              <a:ext cx="3019125" cy="1150278"/>
              <a:chOff x="522612" y="765365"/>
              <a:chExt cx="3019125" cy="1150278"/>
            </a:xfrm>
          </p:grpSpPr>
          <p:grpSp>
            <p:nvGrpSpPr>
              <p:cNvPr id="158" name="Google Shape;158;p9"/>
              <p:cNvGrpSpPr/>
              <p:nvPr/>
            </p:nvGrpSpPr>
            <p:grpSpPr>
              <a:xfrm>
                <a:off x="522612" y="1095583"/>
                <a:ext cx="2372989" cy="661656"/>
                <a:chOff x="5906375" y="1404722"/>
                <a:chExt cx="2372989" cy="661656"/>
              </a:xfrm>
            </p:grpSpPr>
            <p:sp>
              <p:nvSpPr>
                <p:cNvPr id="159" name="Google Shape;159;p9"/>
                <p:cNvSpPr/>
                <p:nvPr/>
              </p:nvSpPr>
              <p:spPr>
                <a:xfrm>
                  <a:off x="5981023" y="1404722"/>
                  <a:ext cx="2298341" cy="661656"/>
                </a:xfrm>
                <a:prstGeom prst="round2SameRect">
                  <a:avLst>
                    <a:gd name="adj1" fmla="val 16667"/>
                    <a:gd name="adj2" fmla="val 0"/>
                  </a:avLst>
                </a:prstGeom>
                <a:solidFill>
                  <a:srgbClr val="7FC35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a:solidFill>
                      <a:schemeClr val="lt1"/>
                    </a:solidFill>
                    <a:latin typeface="Arial"/>
                    <a:ea typeface="Arial"/>
                    <a:cs typeface="Arial"/>
                    <a:sym typeface="Arial"/>
                  </a:endParaRPr>
                </a:p>
              </p:txBody>
            </p:sp>
            <p:sp>
              <p:nvSpPr>
                <p:cNvPr id="160" name="Google Shape;160;p9"/>
                <p:cNvSpPr/>
                <p:nvPr/>
              </p:nvSpPr>
              <p:spPr>
                <a:xfrm>
                  <a:off x="5906375" y="1465062"/>
                  <a:ext cx="2135017" cy="533223"/>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US" sz="2200" b="1">
                      <a:solidFill>
                        <a:schemeClr val="lt1"/>
                      </a:solidFill>
                      <a:latin typeface="Arial"/>
                      <a:ea typeface="Arial"/>
                      <a:cs typeface="Arial"/>
                      <a:sym typeface="Arial"/>
                    </a:rPr>
                    <a:t>HOẠT ĐỘNG </a:t>
                  </a:r>
                  <a:endParaRPr sz="2200" b="1">
                    <a:solidFill>
                      <a:schemeClr val="lt1"/>
                    </a:solidFill>
                    <a:latin typeface="Arial"/>
                    <a:ea typeface="Arial"/>
                    <a:cs typeface="Arial"/>
                    <a:sym typeface="Arial"/>
                  </a:endParaRPr>
                </a:p>
              </p:txBody>
            </p:sp>
          </p:grpSp>
          <p:grpSp>
            <p:nvGrpSpPr>
              <p:cNvPr id="161" name="Google Shape;161;p9"/>
              <p:cNvGrpSpPr/>
              <p:nvPr/>
            </p:nvGrpSpPr>
            <p:grpSpPr>
              <a:xfrm rot="-1180807">
                <a:off x="2468303" y="900102"/>
                <a:ext cx="952953" cy="880803"/>
                <a:chOff x="8974078" y="279854"/>
                <a:chExt cx="3397172" cy="3224225"/>
              </a:xfrm>
            </p:grpSpPr>
            <p:pic>
              <p:nvPicPr>
                <p:cNvPr id="162" name="Google Shape;162;p9"/>
                <p:cNvPicPr preferRelativeResize="0"/>
                <p:nvPr/>
              </p:nvPicPr>
              <p:blipFill rotWithShape="1">
                <a:blip r:embed="rId3">
                  <a:alphaModFix/>
                </a:blip>
                <a:srcRect/>
                <a:stretch/>
              </p:blipFill>
              <p:spPr>
                <a:xfrm>
                  <a:off x="8974078" y="279854"/>
                  <a:ext cx="3397172" cy="3224225"/>
                </a:xfrm>
                <a:prstGeom prst="rect">
                  <a:avLst/>
                </a:prstGeom>
                <a:noFill/>
                <a:ln>
                  <a:noFill/>
                </a:ln>
              </p:spPr>
            </p:pic>
            <p:pic>
              <p:nvPicPr>
                <p:cNvPr id="163" name="Google Shape;163;p9"/>
                <p:cNvPicPr preferRelativeResize="0"/>
                <p:nvPr/>
              </p:nvPicPr>
              <p:blipFill rotWithShape="1">
                <a:blip r:embed="rId4">
                  <a:alphaModFix/>
                </a:blip>
                <a:srcRect/>
                <a:stretch/>
              </p:blipFill>
              <p:spPr>
                <a:xfrm>
                  <a:off x="9264793" y="565916"/>
                  <a:ext cx="2916628" cy="2768146"/>
                </a:xfrm>
                <a:prstGeom prst="rect">
                  <a:avLst/>
                </a:prstGeom>
                <a:noFill/>
                <a:ln>
                  <a:noFill/>
                </a:ln>
              </p:spPr>
            </p:pic>
          </p:grpSp>
          <p:sp>
            <p:nvSpPr>
              <p:cNvPr id="164" name="Google Shape;164;p9"/>
              <p:cNvSpPr/>
              <p:nvPr/>
            </p:nvSpPr>
            <p:spPr>
              <a:xfrm>
                <a:off x="2792351" y="1002361"/>
                <a:ext cx="363894" cy="661656"/>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US" sz="2800" b="1">
                    <a:solidFill>
                      <a:schemeClr val="lt1"/>
                    </a:solidFill>
                    <a:latin typeface="Helvetica Neue"/>
                    <a:ea typeface="Helvetica Neue"/>
                    <a:cs typeface="Helvetica Neue"/>
                    <a:sym typeface="Helvetica Neue"/>
                  </a:rPr>
                  <a:t>3</a:t>
                </a:r>
                <a:endParaRPr sz="2800" b="1">
                  <a:solidFill>
                    <a:schemeClr val="lt1"/>
                  </a:solidFill>
                  <a:latin typeface="Arial"/>
                  <a:ea typeface="Arial"/>
                  <a:cs typeface="Arial"/>
                  <a:sym typeface="Arial"/>
                </a:endParaRPr>
              </a:p>
            </p:txBody>
          </p:sp>
        </p:grpSp>
      </p:grpSp>
      <p:pic>
        <p:nvPicPr>
          <p:cNvPr id="165" name="Google Shape;165;p9" descr="new"/>
          <p:cNvPicPr preferRelativeResize="0"/>
          <p:nvPr/>
        </p:nvPicPr>
        <p:blipFill rotWithShape="1">
          <a:blip r:embed="rId5">
            <a:alphaModFix/>
          </a:blip>
          <a:srcRect/>
          <a:stretch/>
        </p:blipFill>
        <p:spPr>
          <a:xfrm>
            <a:off x="1503680" y="2413635"/>
            <a:ext cx="9140825" cy="2198370"/>
          </a:xfrm>
          <a:prstGeom prst="rect">
            <a:avLst/>
          </a:prstGeom>
          <a:noFill/>
          <a:ln>
            <a:noFill/>
          </a:ln>
        </p:spPr>
      </p:pic>
      <p:sp>
        <p:nvSpPr>
          <p:cNvPr id="166" name="Google Shape;166;p9"/>
          <p:cNvSpPr txBox="1"/>
          <p:nvPr/>
        </p:nvSpPr>
        <p:spPr>
          <a:xfrm>
            <a:off x="3036693" y="4676812"/>
            <a:ext cx="7124065" cy="3987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chemeClr val="dk1"/>
                </a:solidFill>
                <a:latin typeface="Arial"/>
                <a:ea typeface="Arial"/>
                <a:cs typeface="Arial"/>
                <a:sym typeface="Arial"/>
              </a:rPr>
              <a:t>Hình 2:</a:t>
            </a:r>
            <a:r>
              <a:rPr lang="en-US" sz="2000">
                <a:solidFill>
                  <a:schemeClr val="dk1"/>
                </a:solidFill>
                <a:latin typeface="Arial"/>
                <a:ea typeface="Arial"/>
                <a:cs typeface="Arial"/>
                <a:sym typeface="Arial"/>
              </a:rPr>
              <a:t> Hành động gây mất an toàn cho máy tính</a:t>
            </a:r>
            <a:endParaRPr/>
          </a:p>
        </p:txBody>
      </p:sp>
      <p:sp>
        <p:nvSpPr>
          <p:cNvPr id="167" name="Google Shape;167;p9"/>
          <p:cNvSpPr txBox="1"/>
          <p:nvPr/>
        </p:nvSpPr>
        <p:spPr>
          <a:xfrm>
            <a:off x="761365" y="5040630"/>
            <a:ext cx="10626090" cy="82994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Arial"/>
                <a:ea typeface="Arial"/>
                <a:cs typeface="Arial"/>
                <a:sym typeface="Arial"/>
              </a:rPr>
              <a:t>2. Em hãy nhắc lại những điều đã học ở lớp 3 về việc nên và không nên làm khi sử dụng máy tính để đảm bảo an toàn về điện</a:t>
            </a:r>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2">
                                            <p:txEl>
                                              <p:pRg st="0" end="0"/>
                                            </p:txEl>
                                          </p:spTgt>
                                        </p:tgtEl>
                                        <p:attrNameLst>
                                          <p:attrName>style.visibility</p:attrName>
                                        </p:attrNameLst>
                                      </p:cBhvr>
                                      <p:to>
                                        <p:strVal val="visible"/>
                                      </p:to>
                                    </p:set>
                                    <p:animEffect transition="in" filter="fade">
                                      <p:cBhvr>
                                        <p:cTn id="7" dur="500"/>
                                        <p:tgtEl>
                                          <p:spTgt spid="15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3"/>
                                        </p:tgtEl>
                                        <p:attrNameLst>
                                          <p:attrName>style.visibility</p:attrName>
                                        </p:attrNameLst>
                                      </p:cBhvr>
                                      <p:to>
                                        <p:strVal val="visible"/>
                                      </p:to>
                                    </p:set>
                                    <p:animEffect transition="in" filter="fade">
                                      <p:cBhvr>
                                        <p:cTn id="12" dur="1000"/>
                                        <p:tgtEl>
                                          <p:spTgt spid="15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5"/>
                                        </p:tgtEl>
                                        <p:attrNameLst>
                                          <p:attrName>style.visibility</p:attrName>
                                        </p:attrNameLst>
                                      </p:cBhvr>
                                      <p:to>
                                        <p:strVal val="visible"/>
                                      </p:to>
                                    </p:set>
                                    <p:animEffect transition="in" filter="fade">
                                      <p:cBhvr>
                                        <p:cTn id="17" dur="2000"/>
                                        <p:tgtEl>
                                          <p:spTgt spid="16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6"/>
                                        </p:tgtEl>
                                        <p:attrNameLst>
                                          <p:attrName>style.visibility</p:attrName>
                                        </p:attrNameLst>
                                      </p:cBhvr>
                                      <p:to>
                                        <p:strVal val="visible"/>
                                      </p:to>
                                    </p:set>
                                    <p:animEffect transition="in" filter="fade">
                                      <p:cBhvr>
                                        <p:cTn id="22" dur="2000"/>
                                        <p:tgtEl>
                                          <p:spTgt spid="16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67"/>
                                        </p:tgtEl>
                                        <p:attrNameLst>
                                          <p:attrName>style.visibility</p:attrName>
                                        </p:attrNameLst>
                                      </p:cBhvr>
                                      <p:to>
                                        <p:strVal val="visible"/>
                                      </p:to>
                                    </p:set>
                                    <p:animEffect transition="in" filter="fade">
                                      <p:cBhvr>
                                        <p:cTn id="27" dur="2000"/>
                                        <p:tgtEl>
                                          <p:spTgt spid="1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1105</Words>
  <Application>Microsoft Office PowerPoint</Application>
  <PresentationFormat>Widescreen</PresentationFormat>
  <Paragraphs>90</Paragraphs>
  <Slides>14</Slides>
  <Notes>14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Calibri</vt:lpstr>
      <vt:lpstr>Times New Roman</vt:lpstr>
      <vt:lpstr>Segoe Print</vt:lpstr>
      <vt:lpstr>Arial</vt:lpstr>
      <vt:lpstr>Quattrocento Sans</vt:lpstr>
      <vt:lpstr>Helvetica Neue</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Uyen Uyen</dc:creator>
  <cp:lastModifiedBy>User</cp:lastModifiedBy>
  <cp:revision>1</cp:revision>
  <dcterms:created xsi:type="dcterms:W3CDTF">2021-11-14T08:33:00Z</dcterms:created>
  <dcterms:modified xsi:type="dcterms:W3CDTF">2023-09-13T07:30:37Z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66D305AB9531430CA82F64AC33C83CE7</vt:lpwstr>
  </property>
  <property fmtid="{D5CDD505-2E9C-101B-9397-08002B2CF9AE}" pid="3" name="KSOProductBuildVer">
    <vt:lpwstr>1033-11.2.0.11440</vt:lpwstr>
  </property>
</Properties>
</file>