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64" r:id="rId4"/>
    <p:sldId id="281" r:id="rId5"/>
    <p:sldId id="267" r:id="rId6"/>
    <p:sldId id="270" r:id="rId7"/>
    <p:sldId id="268" r:id="rId8"/>
    <p:sldId id="272" r:id="rId9"/>
    <p:sldId id="269" r:id="rId10"/>
    <p:sldId id="271" r:id="rId11"/>
    <p:sldId id="276" r:id="rId12"/>
    <p:sldId id="284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aytone On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9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1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2678771" y="2731322"/>
            <a:ext cx="12930457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6: </a:t>
            </a:r>
            <a:r>
              <a:rPr lang="vi-VN" sz="7200" dirty="0" err="1">
                <a:latin typeface="Paytone One" panose="020B0604020202020204" charset="0"/>
              </a:rPr>
              <a:t>Định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dạng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kí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tự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và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bố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trí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hình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ảnh</a:t>
            </a:r>
            <a:r>
              <a:rPr lang="vi-VN" sz="7200" dirty="0">
                <a:latin typeface="Paytone One" panose="020B0604020202020204" charset="0"/>
              </a:rPr>
              <a:t> trong văn </a:t>
            </a:r>
            <a:r>
              <a:rPr lang="vi-VN" sz="7200" dirty="0" err="1">
                <a:latin typeface="Paytone One" panose="020B0604020202020204" charset="0"/>
              </a:rPr>
              <a:t>bản</a:t>
            </a:r>
            <a:endParaRPr sz="7200" dirty="0">
              <a:latin typeface="Paytone One" panose="020B0604020202020204" charset="0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4297775" y="1170348"/>
            <a:ext cx="9825074" cy="727550"/>
            <a:chOff x="377241" y="-6813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377241" y="-6813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902904" y="167412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</a:t>
              </a:r>
              <a:r>
                <a:rPr lang="en-US" sz="3099" dirty="0">
                  <a:latin typeface="Paytone One"/>
                  <a:sym typeface="Paytone One"/>
                </a:rPr>
                <a:t>5</a:t>
              </a:r>
              <a:r>
                <a:rPr lang="vi-VN" sz="3099" dirty="0">
                  <a:latin typeface="Paytone One"/>
                  <a:sym typeface="Paytone One"/>
                </a:rPr>
                <a:t>. ỨNG DỤNG TIN HỌC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323884">
            <a:off x="-598035" y="169475"/>
            <a:ext cx="7258151" cy="2516936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876855" y="597788"/>
            <a:ext cx="3548962" cy="126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Nhiệm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vụ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2: </a:t>
            </a:r>
          </a:p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Thay </a:t>
            </a:r>
            <a:r>
              <a:rPr lang="vi-VN" sz="24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đổi</a:t>
            </a:r>
            <a:r>
              <a:rPr lang="vi-VN" sz="2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vị</a:t>
            </a:r>
            <a:r>
              <a:rPr lang="vi-VN" sz="2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trí</a:t>
            </a:r>
            <a:r>
              <a:rPr lang="vi-VN" sz="2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của</a:t>
            </a:r>
            <a:r>
              <a:rPr lang="vi-VN" sz="2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hình</a:t>
            </a:r>
            <a:r>
              <a:rPr lang="vi-VN" sz="2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ảnh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1289608" y="2587141"/>
            <a:ext cx="11211955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minh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0998587" y="8348797"/>
            <a:ext cx="536060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36.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87EBE-676C-4CF3-9B60-9683F0BFE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0697" y="3620057"/>
            <a:ext cx="6966119" cy="4215872"/>
          </a:xfrm>
          <a:prstGeom prst="rect">
            <a:avLst/>
          </a:prstGeom>
        </p:spPr>
      </p:pic>
      <p:sp>
        <p:nvSpPr>
          <p:cNvPr id="42" name="Google Shape;549;p29">
            <a:extLst>
              <a:ext uri="{FF2B5EF4-FFF2-40B4-BE49-F238E27FC236}">
                <a16:creationId xmlns:a16="http://schemas.microsoft.com/office/drawing/2014/main" id="{6B171A88-AC28-41E9-A9D6-32B7D72EFABC}"/>
              </a:ext>
            </a:extLst>
          </p:cNvPr>
          <p:cNvSpPr txBox="1"/>
          <p:nvPr/>
        </p:nvSpPr>
        <p:spPr>
          <a:xfrm>
            <a:off x="955224" y="4004538"/>
            <a:ext cx="8688839" cy="40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bên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văn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xung quanh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như minh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đưa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97D9D-DF88-44FF-B718-850142E470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1219" y="4204321"/>
            <a:ext cx="327688" cy="3353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2178423-D2FC-4362-86A2-0DDDB045B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7548" y="5560338"/>
            <a:ext cx="327688" cy="33530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45C9FFF-A3F3-4C01-BE80-66D556C50F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8501" y="5560338"/>
            <a:ext cx="327688" cy="335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50" name="Google Shape;6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875;p37">
            <a:extLst>
              <a:ext uri="{FF2B5EF4-FFF2-40B4-BE49-F238E27FC236}">
                <a16:creationId xmlns:a16="http://schemas.microsoft.com/office/drawing/2014/main" id="{B6461101-7251-4479-B805-6CE93D3085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0869" y="747523"/>
            <a:ext cx="7161446" cy="87919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883;p37">
            <a:extLst>
              <a:ext uri="{FF2B5EF4-FFF2-40B4-BE49-F238E27FC236}">
                <a16:creationId xmlns:a16="http://schemas.microsoft.com/office/drawing/2014/main" id="{996B2070-1698-492E-833D-66CB8E8FA7F3}"/>
              </a:ext>
            </a:extLst>
          </p:cNvPr>
          <p:cNvGrpSpPr/>
          <p:nvPr/>
        </p:nvGrpSpPr>
        <p:grpSpPr>
          <a:xfrm>
            <a:off x="12871581" y="1216737"/>
            <a:ext cx="1039943" cy="875273"/>
            <a:chOff x="-33680" y="-8369"/>
            <a:chExt cx="854946" cy="719569"/>
          </a:xfrm>
        </p:grpSpPr>
        <p:sp>
          <p:nvSpPr>
            <p:cNvPr id="46" name="Google Shape;884;p37">
              <a:extLst>
                <a:ext uri="{FF2B5EF4-FFF2-40B4-BE49-F238E27FC236}">
                  <a16:creationId xmlns:a16="http://schemas.microsoft.com/office/drawing/2014/main" id="{D0D07649-8412-4CF8-BA05-CD9C7297D009}"/>
                </a:ext>
              </a:extLst>
            </p:cNvPr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85;p37">
              <a:extLst>
                <a:ext uri="{FF2B5EF4-FFF2-40B4-BE49-F238E27FC236}">
                  <a16:creationId xmlns:a16="http://schemas.microsoft.com/office/drawing/2014/main" id="{D1C942F5-35E7-4605-B99E-CF3988CA3EEF}"/>
                </a:ext>
              </a:extLst>
            </p:cNvPr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629;p32">
            <a:extLst>
              <a:ext uri="{FF2B5EF4-FFF2-40B4-BE49-F238E27FC236}">
                <a16:creationId xmlns:a16="http://schemas.microsoft.com/office/drawing/2014/main" id="{21137BFA-FA19-41C1-B11C-BF6EA14C95F4}"/>
              </a:ext>
            </a:extLst>
          </p:cNvPr>
          <p:cNvSpPr txBox="1"/>
          <p:nvPr/>
        </p:nvSpPr>
        <p:spPr>
          <a:xfrm>
            <a:off x="758434" y="2436534"/>
            <a:ext cx="8704751" cy="577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+mj-lt"/>
              </a:rPr>
              <a:t>Lớp</a:t>
            </a:r>
            <a:r>
              <a:rPr lang="vi-VN" sz="2000" dirty="0">
                <a:latin typeface="+mj-lt"/>
              </a:rPr>
              <a:t> 5A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bạn</a:t>
            </a:r>
            <a:r>
              <a:rPr lang="vi-VN" sz="2000" dirty="0">
                <a:latin typeface="+mj-lt"/>
              </a:rPr>
              <a:t> An, Minh, Khoa </a:t>
            </a:r>
            <a:r>
              <a:rPr lang="vi-VN" sz="2000" dirty="0" err="1">
                <a:latin typeface="+mj-lt"/>
              </a:rPr>
              <a:t>chuẩn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bị</a:t>
            </a:r>
            <a:r>
              <a:rPr lang="vi-VN" sz="2000" dirty="0">
                <a:latin typeface="+mj-lt"/>
              </a:rPr>
              <a:t> đi tham quan.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37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văn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bày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lịch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chuyến</a:t>
            </a:r>
            <a:r>
              <a:rPr lang="vi-VN" sz="2000" dirty="0">
                <a:latin typeface="+mj-lt"/>
              </a:rPr>
              <a:t> đi.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a)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văn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ChuyenThamQuan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lưu trong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nội</a:t>
            </a:r>
            <a:r>
              <a:rPr lang="vi-VN" sz="2000" dirty="0">
                <a:latin typeface="+mj-lt"/>
              </a:rPr>
              <a:t> dung như minh </a:t>
            </a:r>
            <a:r>
              <a:rPr lang="vi-VN" sz="2000" dirty="0" err="1">
                <a:latin typeface="+mj-lt"/>
              </a:rPr>
              <a:t>hoạ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37. Em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mở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văn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thực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thao </a:t>
            </a:r>
            <a:r>
              <a:rPr lang="vi-VN" sz="2000" dirty="0" err="1">
                <a:latin typeface="+mj-lt"/>
              </a:rPr>
              <a:t>tác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định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dạng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kí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theo yêu </a:t>
            </a:r>
            <a:r>
              <a:rPr lang="vi-VN" sz="2000" dirty="0" err="1">
                <a:latin typeface="+mj-lt"/>
              </a:rPr>
              <a:t>cầu</a:t>
            </a:r>
            <a:r>
              <a:rPr lang="vi-VN" sz="2000" dirty="0">
                <a:latin typeface="+mj-lt"/>
              </a:rPr>
              <a:t> sau đây: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Tiêu </a:t>
            </a:r>
            <a:r>
              <a:rPr lang="vi-VN" sz="2000" dirty="0" err="1">
                <a:latin typeface="+mj-lt"/>
              </a:rPr>
              <a:t>đề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Lịch</a:t>
            </a:r>
            <a:r>
              <a:rPr lang="vi-VN" sz="20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trình</a:t>
            </a:r>
            <a:r>
              <a:rPr lang="vi-VN" sz="20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chuyến</a:t>
            </a:r>
            <a:r>
              <a:rPr lang="vi-VN" sz="2000" dirty="0">
                <a:solidFill>
                  <a:srgbClr val="00B050"/>
                </a:solidFill>
                <a:latin typeface="+mj-lt"/>
              </a:rPr>
              <a:t> đi tham quan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phông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Arial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cỡ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15, </a:t>
            </a:r>
            <a:r>
              <a:rPr lang="vi-VN" sz="2000" dirty="0" err="1">
                <a:latin typeface="+mj-lt"/>
              </a:rPr>
              <a:t>kiểu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đậm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màu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đỏ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mốc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thời</a:t>
            </a:r>
            <a:r>
              <a:rPr lang="vi-VN" sz="2000" dirty="0">
                <a:latin typeface="+mj-lt"/>
              </a:rPr>
              <a:t> gian: </a:t>
            </a:r>
            <a:r>
              <a:rPr lang="vi-VN" sz="2000" dirty="0" err="1">
                <a:latin typeface="+mj-lt"/>
              </a:rPr>
              <a:t>kiểu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đậm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nghiêng, </a:t>
            </a:r>
            <a:r>
              <a:rPr lang="vi-VN" sz="2000" dirty="0" err="1">
                <a:latin typeface="+mj-lt"/>
              </a:rPr>
              <a:t>màu</a:t>
            </a:r>
            <a:r>
              <a:rPr lang="vi-VN" sz="2000" dirty="0">
                <a:latin typeface="+mj-lt"/>
              </a:rPr>
              <a:t> xanh.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b) Em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chèn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ảnh</a:t>
            </a:r>
            <a:r>
              <a:rPr lang="vi-VN" sz="2000" dirty="0">
                <a:latin typeface="+mj-lt"/>
              </a:rPr>
              <a:t> minh </a:t>
            </a:r>
            <a:r>
              <a:rPr lang="vi-VN" sz="2000" dirty="0" err="1">
                <a:latin typeface="+mj-lt"/>
              </a:rPr>
              <a:t>hoạ</a:t>
            </a:r>
            <a:r>
              <a:rPr lang="vi-VN" sz="2000" dirty="0">
                <a:latin typeface="+mj-lt"/>
              </a:rPr>
              <a:t> cho văn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c) Em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đưa ra hai </a:t>
            </a:r>
            <a:r>
              <a:rPr lang="vi-VN" sz="2000" dirty="0" err="1">
                <a:latin typeface="+mj-lt"/>
              </a:rPr>
              <a:t>điều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cực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mong </a:t>
            </a:r>
            <a:r>
              <a:rPr lang="vi-VN" sz="2000" dirty="0" err="1">
                <a:latin typeface="+mj-lt"/>
              </a:rPr>
              <a:t>muốn</a:t>
            </a:r>
            <a:r>
              <a:rPr lang="vi-VN" sz="2000" dirty="0">
                <a:latin typeface="+mj-lt"/>
              </a:rPr>
              <a:t> thay </a:t>
            </a:r>
            <a:r>
              <a:rPr lang="vi-VN" sz="2000" dirty="0" err="1">
                <a:latin typeface="+mj-lt"/>
              </a:rPr>
              <a:t>đổi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về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bày</a:t>
            </a:r>
            <a:r>
              <a:rPr lang="vi-VN" sz="2000" dirty="0">
                <a:latin typeface="+mj-lt"/>
              </a:rPr>
              <a:t> văn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 sau khi </a:t>
            </a:r>
            <a:r>
              <a:rPr lang="vi-VN" sz="2000" dirty="0" err="1">
                <a:latin typeface="+mj-lt"/>
              </a:rPr>
              <a:t>thực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yêu </a:t>
            </a:r>
            <a:r>
              <a:rPr lang="vi-VN" sz="2000" dirty="0" err="1">
                <a:latin typeface="+mj-lt"/>
              </a:rPr>
              <a:t>cầu</a:t>
            </a:r>
            <a:r>
              <a:rPr lang="vi-VN" sz="2000" dirty="0">
                <a:latin typeface="+mj-lt"/>
              </a:rPr>
              <a:t> ở Câu a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Câu b.</a:t>
            </a:r>
            <a:endParaRPr lang="vi-VN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D234550-9757-4D30-95C0-9996F46C52C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58924" y="715366"/>
            <a:ext cx="1522413" cy="112395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67AD066-5A7F-4A71-87DF-5EDB538D933D}"/>
              </a:ext>
            </a:extLst>
          </p:cNvPr>
          <p:cNvSpPr txBox="1"/>
          <p:nvPr/>
        </p:nvSpPr>
        <p:spPr>
          <a:xfrm>
            <a:off x="2483361" y="1117604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525;p28">
            <a:extLst>
              <a:ext uri="{FF2B5EF4-FFF2-40B4-BE49-F238E27FC236}">
                <a16:creationId xmlns:a16="http://schemas.microsoft.com/office/drawing/2014/main" id="{7905E56C-D0EF-495D-A064-E569064D01F9}"/>
              </a:ext>
            </a:extLst>
          </p:cNvPr>
          <p:cNvSpPr txBox="1"/>
          <p:nvPr/>
        </p:nvSpPr>
        <p:spPr>
          <a:xfrm>
            <a:off x="11667406" y="8067547"/>
            <a:ext cx="386747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37. </a:t>
            </a:r>
            <a:r>
              <a:rPr lang="vi-VN" sz="2400" dirty="0" err="1">
                <a:latin typeface="+mj-lt"/>
              </a:rPr>
              <a:t>Lịch</a:t>
            </a:r>
            <a:r>
              <a:rPr lang="vi-VN" sz="2400" dirty="0">
                <a:latin typeface="+mj-lt"/>
              </a:rPr>
              <a:t> trinh tham quan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85C4-29B8-48ED-B80A-79C5FA52B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6988" y="2403956"/>
            <a:ext cx="6400800" cy="5509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B0027C-44A4-41C8-93D4-64380DEC466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946405" y="4363400"/>
            <a:ext cx="1235303" cy="1022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3E5FFB-AD70-4D05-AC2D-AF5C036FAB8F}"/>
              </a:ext>
            </a:extLst>
          </p:cNvPr>
          <p:cNvSpPr txBox="1"/>
          <p:nvPr/>
        </p:nvSpPr>
        <p:spPr>
          <a:xfrm>
            <a:off x="5553273" y="4586759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502FB0-B6F8-41C5-AC87-BDB22F64D7A3}"/>
              </a:ext>
            </a:extLst>
          </p:cNvPr>
          <p:cNvSpPr txBox="1"/>
          <p:nvPr/>
        </p:nvSpPr>
        <p:spPr>
          <a:xfrm>
            <a:off x="4980946" y="5635474"/>
            <a:ext cx="8747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5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479279" y="6069405"/>
            <a:ext cx="7862887" cy="27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góp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hữu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chúng</a:t>
            </a:r>
            <a:r>
              <a:rPr lang="vi-VN" sz="2400" dirty="0">
                <a:latin typeface="+mj-lt"/>
              </a:rPr>
              <a:t> ta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tốt</a:t>
            </a:r>
            <a:r>
              <a:rPr lang="vi-VN" sz="2400" dirty="0">
                <a:latin typeface="+mj-lt"/>
              </a:rPr>
              <a:t> hơn.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 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28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nội</a:t>
            </a:r>
            <a:r>
              <a:rPr lang="vi-VN" sz="2400" dirty="0">
                <a:latin typeface="+mj-lt"/>
              </a:rPr>
              <a:t> dung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kem.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góp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thức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ra hai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em mong </a:t>
            </a:r>
            <a:r>
              <a:rPr lang="vi-VN" sz="2400" dirty="0" err="1">
                <a:latin typeface="+mj-lt"/>
              </a:rPr>
              <a:t>muốn</a:t>
            </a:r>
            <a:r>
              <a:rPr lang="vi-VN" sz="2400" dirty="0">
                <a:latin typeface="+mj-lt"/>
              </a:rPr>
              <a:t>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A5525B-953A-4687-9EC0-E628F478289D}"/>
              </a:ext>
            </a:extLst>
          </p:cNvPr>
          <p:cNvGrpSpPr/>
          <p:nvPr/>
        </p:nvGrpSpPr>
        <p:grpSpPr>
          <a:xfrm>
            <a:off x="1479200" y="4924714"/>
            <a:ext cx="2042476" cy="759433"/>
            <a:chOff x="10697" y="0"/>
            <a:chExt cx="1437577" cy="502095"/>
          </a:xfrm>
        </p:grpSpPr>
        <p:sp>
          <p:nvSpPr>
            <p:cNvPr id="25" name="Shape 652">
              <a:extLst>
                <a:ext uri="{FF2B5EF4-FFF2-40B4-BE49-F238E27FC236}">
                  <a16:creationId xmlns:a16="http://schemas.microsoft.com/office/drawing/2014/main" id="{CC31552C-AD9A-4DEB-B727-81B897F01520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654">
              <a:extLst>
                <a:ext uri="{FF2B5EF4-FFF2-40B4-BE49-F238E27FC236}">
                  <a16:creationId xmlns:a16="http://schemas.microsoft.com/office/drawing/2014/main" id="{507C9B32-DFE9-441A-99D6-6A5313CC194B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655">
              <a:extLst>
                <a:ext uri="{FF2B5EF4-FFF2-40B4-BE49-F238E27FC236}">
                  <a16:creationId xmlns:a16="http://schemas.microsoft.com/office/drawing/2014/main" id="{C3539AAA-0036-4CAC-BA0B-F93122F7EBBA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657">
              <a:extLst>
                <a:ext uri="{FF2B5EF4-FFF2-40B4-BE49-F238E27FC236}">
                  <a16:creationId xmlns:a16="http://schemas.microsoft.com/office/drawing/2014/main" id="{46B57DEC-B4E6-4066-82A4-5E398F04F7B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2A42003-CA7C-44C8-8748-F81F0C71CDB8}"/>
              </a:ext>
            </a:extLst>
          </p:cNvPr>
          <p:cNvSpPr txBox="1"/>
          <p:nvPr/>
        </p:nvSpPr>
        <p:spPr>
          <a:xfrm>
            <a:off x="3508658" y="5106262"/>
            <a:ext cx="6492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mong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thay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31FFF2-DDD8-4AB6-A0A1-FF883BDEC117}"/>
              </a:ext>
            </a:extLst>
          </p:cNvPr>
          <p:cNvSpPr txBox="1"/>
          <p:nvPr/>
        </p:nvSpPr>
        <p:spPr>
          <a:xfrm>
            <a:off x="1574719" y="5100224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C5789-34D5-407F-A363-76D9E64C9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2653" y="4208914"/>
            <a:ext cx="4883647" cy="4418760"/>
          </a:xfrm>
          <a:prstGeom prst="rect">
            <a:avLst/>
          </a:prstGeom>
        </p:spPr>
      </p:pic>
      <p:sp>
        <p:nvSpPr>
          <p:cNvPr id="34" name="Google Shape;338;p21">
            <a:extLst>
              <a:ext uri="{FF2B5EF4-FFF2-40B4-BE49-F238E27FC236}">
                <a16:creationId xmlns:a16="http://schemas.microsoft.com/office/drawing/2014/main" id="{32CCEE52-CB49-4990-890D-B28943C8BD6D}"/>
              </a:ext>
            </a:extLst>
          </p:cNvPr>
          <p:cNvSpPr txBox="1"/>
          <p:nvPr/>
        </p:nvSpPr>
        <p:spPr>
          <a:xfrm>
            <a:off x="10869781" y="8730188"/>
            <a:ext cx="56093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28.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kem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9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3127890" y="690566"/>
            <a:ext cx="12616935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Định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dạng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kí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tự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bố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trí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hình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ảnh</a:t>
            </a:r>
            <a:r>
              <a:rPr lang="vi-VN" sz="5400" b="1" dirty="0">
                <a:latin typeface="Paytone One"/>
                <a:sym typeface="Paytone One"/>
              </a:rPr>
              <a:t> trong văn </a:t>
            </a:r>
            <a:r>
              <a:rPr lang="vi-VN" sz="5400" b="1" dirty="0" err="1">
                <a:latin typeface="Paytone One"/>
                <a:sym typeface="Paytone One"/>
              </a:rPr>
              <a:t>bản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5169307" y="3377836"/>
            <a:ext cx="6803618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29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30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góp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hai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An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Minh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bày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Kem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vồng</a:t>
            </a:r>
            <a:r>
              <a:rPr lang="vi-VN" sz="2400" dirty="0">
                <a:latin typeface="+mj-lt"/>
              </a:rPr>
              <a:t> hoa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.</a:t>
            </a: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4050917" y="6738269"/>
            <a:ext cx="404947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29. </a:t>
            </a:r>
            <a:r>
              <a:rPr lang="vi-VN" sz="2400" dirty="0" err="1">
                <a:latin typeface="+mj-lt"/>
              </a:rPr>
              <a:t>Nhận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xét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An</a:t>
            </a:r>
            <a:endParaRPr sz="2400" dirty="0"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EAD08F-12F2-451B-B3CC-2E4B6BA2BE2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050917" y="3228783"/>
            <a:ext cx="840612" cy="792986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34D6FB3D-7A8E-434C-8548-2FEF78151231}"/>
              </a:ext>
            </a:extLst>
          </p:cNvPr>
          <p:cNvSpPr txBox="1"/>
          <p:nvPr/>
        </p:nvSpPr>
        <p:spPr>
          <a:xfrm>
            <a:off x="2103518" y="7981981"/>
            <a:ext cx="12935195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 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338;p21">
            <a:extLst>
              <a:ext uri="{FF2B5EF4-FFF2-40B4-BE49-F238E27FC236}">
                <a16:creationId xmlns:a16="http://schemas.microsoft.com/office/drawing/2014/main" id="{B24F1799-F16E-4718-BADB-7C9D0EE2C94D}"/>
              </a:ext>
            </a:extLst>
          </p:cNvPr>
          <p:cNvSpPr txBox="1"/>
          <p:nvPr/>
        </p:nvSpPr>
        <p:spPr>
          <a:xfrm>
            <a:off x="9690997" y="6809409"/>
            <a:ext cx="404947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30. </a:t>
            </a:r>
            <a:r>
              <a:rPr lang="vi-VN" sz="2400" dirty="0" err="1">
                <a:latin typeface="+mj-lt"/>
              </a:rPr>
              <a:t>Nhận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xét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Minh</a:t>
            </a:r>
            <a:endParaRPr sz="2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B65755-E929-4306-85E7-1746DEF96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358" y="4617297"/>
            <a:ext cx="11241180" cy="187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9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3" y="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Google Shape;338;p21">
            <a:extLst>
              <a:ext uri="{FF2B5EF4-FFF2-40B4-BE49-F238E27FC236}">
                <a16:creationId xmlns:a16="http://schemas.microsoft.com/office/drawing/2014/main" id="{AAAE6F7B-A0F5-40F7-8E9B-9284C5965D3E}"/>
              </a:ext>
            </a:extLst>
          </p:cNvPr>
          <p:cNvSpPr txBox="1"/>
          <p:nvPr/>
        </p:nvSpPr>
        <p:spPr>
          <a:xfrm>
            <a:off x="12525067" y="4153742"/>
            <a:ext cx="4840357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32.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xét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An</a:t>
            </a:r>
            <a:endParaRPr sz="2400" dirty="0">
              <a:latin typeface="+mj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1072732" y="1056628"/>
            <a:ext cx="2684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9864595" y="8944665"/>
            <a:ext cx="6067083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33.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1083426" y="1855768"/>
            <a:ext cx="55202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mềm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soạn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thảo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Font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trên thanh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Home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31). Theo </a:t>
            </a:r>
            <a:r>
              <a:rPr lang="vi-VN" sz="2400" dirty="0" err="1">
                <a:latin typeface="+mj-lt"/>
              </a:rPr>
              <a:t>gợi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An,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tiêu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bật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trở</a:t>
            </a:r>
            <a:r>
              <a:rPr lang="vi-VN" sz="2400" dirty="0">
                <a:latin typeface="+mj-lt"/>
              </a:rPr>
              <a:t> nên </a:t>
            </a:r>
            <a:r>
              <a:rPr lang="vi-VN" sz="2400" dirty="0" err="1">
                <a:latin typeface="+mj-lt"/>
              </a:rPr>
              <a:t>dễ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dễ</a:t>
            </a:r>
            <a:r>
              <a:rPr lang="vi-VN" sz="2400" dirty="0">
                <a:latin typeface="+mj-lt"/>
              </a:rPr>
              <a:t> ghi </a:t>
            </a:r>
            <a:r>
              <a:rPr lang="vi-VN" sz="2400" dirty="0" err="1">
                <a:latin typeface="+mj-lt"/>
              </a:rPr>
              <a:t>nhớ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32).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110596-2984-4569-8B95-8951A0D82958}"/>
              </a:ext>
            </a:extLst>
          </p:cNvPr>
          <p:cNvSpPr txBox="1"/>
          <p:nvPr/>
        </p:nvSpPr>
        <p:spPr>
          <a:xfrm>
            <a:off x="1072732" y="5678946"/>
            <a:ext cx="7628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Thay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văn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9A5571-8994-4AE7-9A5C-4B0667B58198}"/>
              </a:ext>
            </a:extLst>
          </p:cNvPr>
          <p:cNvSpPr txBox="1"/>
          <p:nvPr/>
        </p:nvSpPr>
        <p:spPr>
          <a:xfrm>
            <a:off x="1154487" y="6767004"/>
            <a:ext cx="83038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xuất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bên </a:t>
            </a:r>
            <a:r>
              <a:rPr lang="vi-VN" sz="2400" dirty="0" err="1">
                <a:latin typeface="+mj-lt"/>
              </a:rPr>
              <a:t>cạnh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nó</a:t>
            </a:r>
            <a:r>
              <a:rPr lang="vi-VN" sz="2400" dirty="0">
                <a:latin typeface="+mj-lt"/>
              </a:rPr>
              <a:t>. Sau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thị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33),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 cho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.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Google Shape;338;p21">
            <a:extLst>
              <a:ext uri="{FF2B5EF4-FFF2-40B4-BE49-F238E27FC236}">
                <a16:creationId xmlns:a16="http://schemas.microsoft.com/office/drawing/2014/main" id="{EE86422D-6CD1-4FA2-A2B5-827EF67F423E}"/>
              </a:ext>
            </a:extLst>
          </p:cNvPr>
          <p:cNvSpPr txBox="1"/>
          <p:nvPr/>
        </p:nvSpPr>
        <p:spPr>
          <a:xfrm>
            <a:off x="7507625" y="4134958"/>
            <a:ext cx="445093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31.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endParaRPr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20D53-F95A-4027-9123-521BC049B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478" y="904752"/>
            <a:ext cx="4813473" cy="3024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BB7F6-6965-4639-8510-9BCB11287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1951" y="888342"/>
            <a:ext cx="4813473" cy="3076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20677F-142D-4ED1-8855-BD240ADC5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5982" y="5251996"/>
            <a:ext cx="3644310" cy="35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68" grpId="0"/>
      <p:bldP spid="70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5531660" y="4768304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1" y="840634"/>
            <a:ext cx="7033975" cy="3435468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318950" y="1270209"/>
            <a:ext cx="55688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(phông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thay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văn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25267" y="5453611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2072657" y="5571850"/>
            <a:ext cx="6288323" cy="135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69462" y="1129916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3471906" y="1386541"/>
            <a:ext cx="11231739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định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dạng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kí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tự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bố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trí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hình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ảnh</a:t>
            </a:r>
            <a:r>
              <a:rPr lang="vi-VN" sz="5400" b="1" dirty="0">
                <a:latin typeface="Paytone One"/>
                <a:sym typeface="Paytone One"/>
              </a:rPr>
              <a:t> trong văn </a:t>
            </a:r>
            <a:r>
              <a:rPr lang="vi-VN" sz="5400" b="1" dirty="0" err="1">
                <a:latin typeface="Paytone One"/>
                <a:sym typeface="Paytone One"/>
              </a:rPr>
              <a:t>bản</a:t>
            </a:r>
            <a:endParaRPr lang="vi-VN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826232" y="4319137"/>
            <a:ext cx="16635536" cy="5342209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189871" y="4639517"/>
            <a:ext cx="2891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3764205" y="4713229"/>
            <a:ext cx="7994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+mj-lt"/>
              </a:rPr>
              <a:t>Định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dạng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kí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tự</a:t>
            </a:r>
            <a:r>
              <a:rPr lang="vi-VN" sz="2800" dirty="0">
                <a:latin typeface="+mj-lt"/>
              </a:rPr>
              <a:t> theo yêu </a:t>
            </a:r>
            <a:r>
              <a:rPr lang="vi-VN" sz="2800" dirty="0" err="1">
                <a:latin typeface="+mj-lt"/>
              </a:rPr>
              <a:t>cầu</a:t>
            </a:r>
            <a:r>
              <a:rPr lang="vi-VN" sz="2800" dirty="0">
                <a:latin typeface="+mj-lt"/>
              </a:rPr>
              <a:t> như ở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34 </a:t>
            </a:r>
            <a:r>
              <a:rPr lang="vi-VN" sz="2800" dirty="0" err="1">
                <a:latin typeface="+mj-lt"/>
              </a:rPr>
              <a:t>dưới</a:t>
            </a:r>
            <a:r>
              <a:rPr lang="vi-VN" sz="2800" dirty="0">
                <a:latin typeface="+mj-lt"/>
              </a:rPr>
              <a:t> đây.</a:t>
            </a:r>
            <a:endParaRPr lang="en-US" sz="2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ABD91-32BF-4662-9756-023D553548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518" y="5355084"/>
            <a:ext cx="8265870" cy="3141976"/>
          </a:xfrm>
          <a:prstGeom prst="rect">
            <a:avLst/>
          </a:prstGeom>
        </p:spPr>
      </p:pic>
      <p:sp>
        <p:nvSpPr>
          <p:cNvPr id="35" name="Google Shape;338;p21">
            <a:extLst>
              <a:ext uri="{FF2B5EF4-FFF2-40B4-BE49-F238E27FC236}">
                <a16:creationId xmlns:a16="http://schemas.microsoft.com/office/drawing/2014/main" id="{16D8999F-51C1-43CA-A9BD-953CBCA9563E}"/>
              </a:ext>
            </a:extLst>
          </p:cNvPr>
          <p:cNvSpPr txBox="1"/>
          <p:nvPr/>
        </p:nvSpPr>
        <p:spPr>
          <a:xfrm>
            <a:off x="6034694" y="8554852"/>
            <a:ext cx="413923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34.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2080726" y="1113447"/>
            <a:ext cx="3947442" cy="2923125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592633" y="4381824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8112" y="634024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81B296A-EE27-4D07-B802-AC2F7D124F38}"/>
              </a:ext>
            </a:extLst>
          </p:cNvPr>
          <p:cNvSpPr txBox="1"/>
          <p:nvPr/>
        </p:nvSpPr>
        <p:spPr>
          <a:xfrm>
            <a:off x="12226695" y="2581453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A63606-39FB-4C21-A048-151FE9D20B35}"/>
              </a:ext>
            </a:extLst>
          </p:cNvPr>
          <p:cNvSpPr txBox="1"/>
          <p:nvPr/>
        </p:nvSpPr>
        <p:spPr>
          <a:xfrm>
            <a:off x="8962508" y="2182739"/>
            <a:ext cx="5953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CongThucLamKem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9009517" y="3717223"/>
            <a:ext cx="57780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+mj-lt"/>
              </a:rPr>
              <a:t>a) </a:t>
            </a:r>
            <a:r>
              <a:rPr lang="vi-VN" sz="2400" b="1" dirty="0" err="1">
                <a:latin typeface="+mj-lt"/>
              </a:rPr>
              <a:t>Định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dạng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toàn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bộ</a:t>
            </a:r>
            <a:r>
              <a:rPr lang="vi-VN" sz="2400" b="1" dirty="0">
                <a:latin typeface="+mj-lt"/>
              </a:rPr>
              <a:t> văn </a:t>
            </a:r>
            <a:r>
              <a:rPr lang="vi-VN" sz="2400" b="1" dirty="0" err="1">
                <a:latin typeface="+mj-lt"/>
              </a:rPr>
              <a:t>bản</a:t>
            </a:r>
            <a:endParaRPr lang="vi-VN" sz="2400" b="1" dirty="0">
              <a:latin typeface="+mj-lt"/>
            </a:endParaRP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r>
              <a:rPr lang="vi-VN" sz="2400" dirty="0">
                <a:latin typeface="+mj-lt"/>
              </a:rPr>
              <a:t> </a:t>
            </a:r>
          </a:p>
          <a:p>
            <a:pPr algn="just"/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phông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phông </a:t>
            </a:r>
            <a:r>
              <a:rPr lang="vi-VN" sz="2400" b="1" dirty="0" err="1">
                <a:latin typeface="+mj-lt"/>
              </a:rPr>
              <a:t>Verdana</a:t>
            </a:r>
            <a:r>
              <a:rPr lang="vi-VN" sz="2400" dirty="0">
                <a:latin typeface="+mj-lt"/>
              </a:rPr>
              <a:t>. 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latin typeface="+mj-lt"/>
              </a:rPr>
              <a:t>12</a:t>
            </a:r>
            <a:endParaRPr lang="en-US" sz="2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F7571D-E350-42FC-85B6-EED48267ECAA}"/>
              </a:ext>
            </a:extLst>
          </p:cNvPr>
          <p:cNvSpPr txBox="1"/>
          <p:nvPr/>
        </p:nvSpPr>
        <p:spPr>
          <a:xfrm>
            <a:off x="3485242" y="2224281"/>
            <a:ext cx="2293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 err="1">
                <a:solidFill>
                  <a:srgbClr val="FFFF00"/>
                </a:solidFill>
                <a:latin typeface="+mj-lt"/>
              </a:rPr>
              <a:t>Hướng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FF00"/>
                </a:solidFill>
                <a:latin typeface="+mj-lt"/>
              </a:rPr>
              <a:t>dẫn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: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6883028" y="1381770"/>
            <a:ext cx="8045992" cy="40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dòng</a:t>
            </a:r>
            <a:r>
              <a:rPr lang="vi-VN" sz="2400" dirty="0">
                <a:latin typeface="+mj-lt"/>
              </a:rPr>
              <a:t> tiêu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phông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kiểu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31)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phông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Tahoma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latin typeface="+mj-lt"/>
              </a:rPr>
              <a:t>16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đậm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         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màu</a:t>
            </a:r>
            <a:r>
              <a:rPr lang="vi-VN" sz="2400" dirty="0">
                <a:latin typeface="+mj-lt"/>
              </a:rPr>
              <a:t> xanh </a:t>
            </a:r>
            <a:r>
              <a:rPr lang="vi-VN" sz="2400" b="1" dirty="0" err="1">
                <a:latin typeface="+mj-lt"/>
              </a:rPr>
              <a:t>Blue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35).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8853F8B3-E1F0-4C5B-82B6-BD12EFC16293}"/>
              </a:ext>
            </a:extLst>
          </p:cNvPr>
          <p:cNvSpPr txBox="1"/>
          <p:nvPr/>
        </p:nvSpPr>
        <p:spPr>
          <a:xfrm>
            <a:off x="7011087" y="671896"/>
            <a:ext cx="40114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latin typeface="+mj-lt"/>
              </a:rPr>
              <a:t>b) </a:t>
            </a:r>
            <a:r>
              <a:rPr lang="vi-VN" sz="2400" b="1" dirty="0" err="1">
                <a:latin typeface="+mj-lt"/>
              </a:rPr>
              <a:t>Định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dạng</a:t>
            </a:r>
            <a:r>
              <a:rPr lang="vi-VN" sz="2400" b="1" dirty="0">
                <a:latin typeface="+mj-lt"/>
              </a:rPr>
              <a:t> tiêu </a:t>
            </a:r>
            <a:r>
              <a:rPr lang="vi-VN" sz="2400" b="1" dirty="0" err="1">
                <a:latin typeface="+mj-lt"/>
              </a:rPr>
              <a:t>đề</a:t>
            </a:r>
            <a:r>
              <a:rPr lang="vi-VN" sz="2400" b="1" dirty="0">
                <a:latin typeface="+mj-lt"/>
              </a:rPr>
              <a:t> văn </a:t>
            </a:r>
            <a:r>
              <a:rPr lang="vi-VN" sz="2400" b="1" dirty="0" err="1">
                <a:latin typeface="+mj-lt"/>
              </a:rPr>
              <a:t>bản</a:t>
            </a:r>
            <a:endParaRPr lang="vi-VN" sz="2400" b="1" dirty="0">
              <a:latin typeface="+mj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50EF0E7-8187-4DA4-9E54-43189B624D0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54904" y="4189627"/>
            <a:ext cx="745778" cy="503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548B88-15A1-4FC3-A420-DA48BA4D6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7188" y="5678485"/>
            <a:ext cx="5281730" cy="3213674"/>
          </a:xfrm>
          <a:prstGeom prst="rect">
            <a:avLst/>
          </a:prstGeom>
        </p:spPr>
      </p:pic>
      <p:sp>
        <p:nvSpPr>
          <p:cNvPr id="24" name="Google Shape;338;p21">
            <a:extLst>
              <a:ext uri="{FF2B5EF4-FFF2-40B4-BE49-F238E27FC236}">
                <a16:creationId xmlns:a16="http://schemas.microsoft.com/office/drawing/2014/main" id="{7CD2B03E-BE81-41AB-BB85-78B2E559C262}"/>
              </a:ext>
            </a:extLst>
          </p:cNvPr>
          <p:cNvSpPr txBox="1"/>
          <p:nvPr/>
        </p:nvSpPr>
        <p:spPr>
          <a:xfrm>
            <a:off x="8418212" y="9006192"/>
            <a:ext cx="413923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35.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sắc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10208849" y="637600"/>
            <a:ext cx="7627795" cy="5763200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40864" y="6969819"/>
            <a:ext cx="4328049" cy="496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459" y="541103"/>
            <a:ext cx="9155603" cy="920479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49;p29">
            <a:extLst>
              <a:ext uri="{FF2B5EF4-FFF2-40B4-BE49-F238E27FC236}">
                <a16:creationId xmlns:a16="http://schemas.microsoft.com/office/drawing/2014/main" id="{6897F466-7680-43C1-9FC1-3C2A1A670350}"/>
              </a:ext>
            </a:extLst>
          </p:cNvPr>
          <p:cNvSpPr txBox="1"/>
          <p:nvPr/>
        </p:nvSpPr>
        <p:spPr>
          <a:xfrm>
            <a:off x="1981991" y="2029905"/>
            <a:ext cx="7208843" cy="61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đầu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Nguyên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liệu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Lần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nháy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chuột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nút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phông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cỡ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kiểu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(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31)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phông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+mj-lt"/>
              </a:rPr>
              <a:t>Verdana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cỡ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12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kiểu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đậm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, nghiêng.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Nháy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chuột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        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màu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tím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+mj-lt"/>
              </a:rPr>
              <a:t>Purple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4: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tự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1, 2, 3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định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dạng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cho hai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đầu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Dụng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cụ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Hướng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dẫn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chemeClr val="tx1"/>
                </a:solidFill>
                <a:latin typeface="+mj-lt"/>
              </a:rPr>
              <a:t>Nháy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chuột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nút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        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lưu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</a:p>
        </p:txBody>
      </p:sp>
      <p:sp>
        <p:nvSpPr>
          <p:cNvPr id="55" name="Google Shape;338;p21">
            <a:extLst>
              <a:ext uri="{FF2B5EF4-FFF2-40B4-BE49-F238E27FC236}">
                <a16:creationId xmlns:a16="http://schemas.microsoft.com/office/drawing/2014/main" id="{CE9D73EB-3BD3-468D-84BA-27125B2AFD79}"/>
              </a:ext>
            </a:extLst>
          </p:cNvPr>
          <p:cNvSpPr txBox="1"/>
          <p:nvPr/>
        </p:nvSpPr>
        <p:spPr>
          <a:xfrm>
            <a:off x="2759325" y="1429499"/>
            <a:ext cx="4194709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latin typeface="+mj-lt"/>
              </a:rPr>
              <a:t>c) </a:t>
            </a:r>
            <a:r>
              <a:rPr lang="vi-VN" sz="2400" b="1" dirty="0" err="1">
                <a:latin typeface="+mj-lt"/>
              </a:rPr>
              <a:t>Định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dạng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các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đầu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mục</a:t>
            </a:r>
            <a:endParaRPr lang="vi-VN" sz="2400" b="1" dirty="0">
              <a:latin typeface="+mj-lt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2981254-FE1D-4C34-A630-53E97754C22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067931" y="7566193"/>
            <a:ext cx="518481" cy="41941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DBF33E4-7904-43B6-8604-D4F4C0E7300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039361" y="4891879"/>
            <a:ext cx="745778" cy="50324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702D577-6137-402C-A498-F104BF685A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0574" y="807030"/>
            <a:ext cx="7387491" cy="5453231"/>
          </a:xfrm>
          <a:prstGeom prst="rect">
            <a:avLst/>
          </a:prstGeom>
        </p:spPr>
      </p:pic>
      <p:sp>
        <p:nvSpPr>
          <p:cNvPr id="59" name="Google Shape;338;p21">
            <a:extLst>
              <a:ext uri="{FF2B5EF4-FFF2-40B4-BE49-F238E27FC236}">
                <a16:creationId xmlns:a16="http://schemas.microsoft.com/office/drawing/2014/main" id="{62BF2160-E3B8-4817-9E40-FD4C458809F5}"/>
              </a:ext>
            </a:extLst>
          </p:cNvPr>
          <p:cNvSpPr txBox="1"/>
          <p:nvPr/>
        </p:nvSpPr>
        <p:spPr>
          <a:xfrm>
            <a:off x="12054483" y="6455491"/>
            <a:ext cx="413923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31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1067</Words>
  <Application>Microsoft Office PowerPoint</Application>
  <PresentationFormat>Custom</PresentationFormat>
  <Paragraphs>71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Paytone One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Ha Quang</cp:lastModifiedBy>
  <cp:revision>35</cp:revision>
  <dcterms:modified xsi:type="dcterms:W3CDTF">2023-12-22T07:08:39Z</dcterms:modified>
</cp:coreProperties>
</file>