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4" r:id="rId2"/>
  </p:sldMasterIdLst>
  <p:notesMasterIdLst>
    <p:notesMasterId r:id="rId23"/>
  </p:notesMasterIdLst>
  <p:sldIdLst>
    <p:sldId id="257" r:id="rId3"/>
    <p:sldId id="258" r:id="rId4"/>
    <p:sldId id="259" r:id="rId5"/>
    <p:sldId id="260" r:id="rId6"/>
    <p:sldId id="261" r:id="rId7"/>
    <p:sldId id="262" r:id="rId8"/>
    <p:sldId id="263" r:id="rId9"/>
    <p:sldId id="264" r:id="rId10"/>
    <p:sldId id="266" r:id="rId11"/>
    <p:sldId id="267" r:id="rId12"/>
    <p:sldId id="363" r:id="rId13"/>
    <p:sldId id="362" r:id="rId14"/>
    <p:sldId id="365" r:id="rId15"/>
    <p:sldId id="361" r:id="rId16"/>
    <p:sldId id="366" r:id="rId17"/>
    <p:sldId id="369" r:id="rId18"/>
    <p:sldId id="364" r:id="rId19"/>
    <p:sldId id="370" r:id="rId20"/>
    <p:sldId id="367" r:id="rId21"/>
    <p:sldId id="3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p:cViewPr>
        <p:scale>
          <a:sx n="66" d="100"/>
          <a:sy n="66" d="100"/>
        </p:scale>
        <p:origin x="1440" y="54"/>
      </p:cViewPr>
      <p:guideLst>
        <p:guide orient="horz" pos="2160"/>
        <p:guide pos="2880"/>
      </p:guideLst>
    </p:cSldViewPr>
  </p:slideViewPr>
  <p:notesTextViewPr>
    <p:cViewPr>
      <p:scale>
        <a:sx n="1" d="1"/>
        <a:sy n="1" d="1"/>
      </p:scale>
      <p:origin x="0" y="0"/>
    </p:cViewPr>
  </p:notesTextViewPr>
  <p:sorterViewPr>
    <p:cViewPr>
      <p:scale>
        <a:sx n="100" d="100"/>
        <a:sy n="100" d="100"/>
      </p:scale>
      <p:origin x="0" y="-2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4CABD-C475-45D1-AFE6-82FF79347CF9}" type="datetimeFigureOut">
              <a:rPr lang="en-US" smtClean="0"/>
              <a:t>29/07/2024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11B91-97AD-4E23-8843-8DE48DC72654}" type="slidenum">
              <a:rPr lang="en-US" smtClean="0"/>
              <a:t>‹#›</a:t>
            </a:fld>
            <a:endParaRPr lang="en-US"/>
          </a:p>
        </p:txBody>
      </p:sp>
    </p:spTree>
    <p:extLst>
      <p:ext uri="{BB962C8B-B14F-4D97-AF65-F5344CB8AC3E}">
        <p14:creationId xmlns:p14="http://schemas.microsoft.com/office/powerpoint/2010/main" val="257537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0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C7698-A0C1-4E9A-B2C8-B425CF6B9783}" type="datetimeFigureOut">
              <a:rPr lang="en-US" smtClean="0"/>
              <a:t>29/07/2024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4769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29/07/2024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5885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29/07/2024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363507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892" lvl="0" indent="-257169">
              <a:spcBef>
                <a:spcPts val="0"/>
              </a:spcBef>
              <a:spcAft>
                <a:spcPts val="0"/>
              </a:spcAft>
              <a:buSzPts val="1800"/>
              <a:buChar char="●"/>
              <a:defRPr/>
            </a:lvl1pPr>
            <a:lvl2pPr marL="685784" lvl="1" indent="-238238">
              <a:spcBef>
                <a:spcPts val="1201"/>
              </a:spcBef>
              <a:spcAft>
                <a:spcPts val="0"/>
              </a:spcAft>
              <a:buSzPts val="1400"/>
              <a:buChar char="○"/>
              <a:defRPr/>
            </a:lvl2pPr>
            <a:lvl3pPr marL="1028675" lvl="2" indent="-238238">
              <a:spcBef>
                <a:spcPts val="1201"/>
              </a:spcBef>
              <a:spcAft>
                <a:spcPts val="0"/>
              </a:spcAft>
              <a:buSzPts val="1400"/>
              <a:buChar char="■"/>
              <a:defRPr/>
            </a:lvl3pPr>
            <a:lvl4pPr marL="1371566" lvl="3" indent="-238238">
              <a:spcBef>
                <a:spcPts val="1201"/>
              </a:spcBef>
              <a:spcAft>
                <a:spcPts val="0"/>
              </a:spcAft>
              <a:buSzPts val="1400"/>
              <a:buChar char="●"/>
              <a:defRPr/>
            </a:lvl4pPr>
            <a:lvl5pPr marL="1714457" lvl="4" indent="-238238">
              <a:spcBef>
                <a:spcPts val="1201"/>
              </a:spcBef>
              <a:spcAft>
                <a:spcPts val="0"/>
              </a:spcAft>
              <a:buSzPts val="1400"/>
              <a:buChar char="○"/>
              <a:defRPr/>
            </a:lvl5pPr>
            <a:lvl6pPr marL="2057349" lvl="5" indent="-238238">
              <a:spcBef>
                <a:spcPts val="1201"/>
              </a:spcBef>
              <a:spcAft>
                <a:spcPts val="0"/>
              </a:spcAft>
              <a:buSzPts val="1400"/>
              <a:buChar char="■"/>
              <a:defRPr/>
            </a:lvl6pPr>
            <a:lvl7pPr marL="2400240" lvl="6" indent="-238238">
              <a:spcBef>
                <a:spcPts val="1201"/>
              </a:spcBef>
              <a:spcAft>
                <a:spcPts val="0"/>
              </a:spcAft>
              <a:buSzPts val="1400"/>
              <a:buChar char="●"/>
              <a:defRPr/>
            </a:lvl7pPr>
            <a:lvl8pPr marL="2743132" lvl="7" indent="-238238">
              <a:spcBef>
                <a:spcPts val="1201"/>
              </a:spcBef>
              <a:spcAft>
                <a:spcPts val="0"/>
              </a:spcAft>
              <a:buSzPts val="1400"/>
              <a:buChar char="○"/>
              <a:defRPr/>
            </a:lvl8pPr>
            <a:lvl9pPr marL="3086023" lvl="8" indent="-238238">
              <a:spcBef>
                <a:spcPts val="1201"/>
              </a:spcBef>
              <a:spcAft>
                <a:spcPts val="1201"/>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14337">
              <a:defRPr/>
            </a:pPr>
            <a:fld id="{00000000-1234-1234-1234-123412341234}" type="slidenum">
              <a:rPr lang="en-GB" smtClean="0">
                <a:solidFill>
                  <a:srgbClr val="595959"/>
                </a:solidFill>
              </a:rPr>
              <a:pPr defTabSz="514337">
                <a:defRPr/>
              </a:pPr>
              <a:t>‹#›</a:t>
            </a:fld>
            <a:endParaRPr lang="en-GB">
              <a:solidFill>
                <a:srgbClr val="595959"/>
              </a:solidFill>
            </a:endParaRPr>
          </a:p>
        </p:txBody>
      </p:sp>
    </p:spTree>
    <p:extLst>
      <p:ext uri="{BB962C8B-B14F-4D97-AF65-F5344CB8AC3E}">
        <p14:creationId xmlns:p14="http://schemas.microsoft.com/office/powerpoint/2010/main" val="199056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30DE-18B3-ADB2-CDD7-8A55169059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239767-72F6-49DE-1AC4-E011A67461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5EDB5A-F935-98EE-87DF-5E9AADE3C5C0}"/>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E07AD8A9-0076-CA92-A8CC-37F87854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EC8DF-F5A1-E9F2-2892-250B41A28A2C}"/>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66485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1599-9674-3741-7047-39A7935F8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B7EB3-270D-9017-DA14-EDECAA2C8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BDE48-8BCA-9862-E009-83D5097B046B}"/>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D211BEA4-D46A-5DAC-626B-E679D32B9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DD40A-C4D3-F610-BB17-AF905F1EFFB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93809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0060-5313-B5B4-C5D9-43EBA3C7B9D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5A5C27-BD8E-FDC7-22AF-9DB4D26528A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F5CB75-F93F-D6A6-5FF2-10EE9E7D95E0}"/>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917320E6-8EA6-3A87-B40D-E99121CA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D9E28-F978-0288-41FB-587DBD46F92B}"/>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26955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2503-78DD-0AEB-44DD-9A787FAB2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47F3F-5E1D-0313-2016-795F2419F22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1337AC-C768-886D-2CEB-3FAAB39DAA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20156-91D2-A128-AAE4-68A430E31CA0}"/>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6" name="Footer Placeholder 5">
            <a:extLst>
              <a:ext uri="{FF2B5EF4-FFF2-40B4-BE49-F238E27FC236}">
                <a16:creationId xmlns:a16="http://schemas.microsoft.com/office/drawing/2014/main" id="{3329A9AA-DF50-54FE-77A1-1DB17C1D2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93DA4-4BC9-0F43-7446-11CEC92E5B23}"/>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699061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CBFD-4DCC-2179-2C3D-AA0C816F6B4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6348-C87E-4D4B-4635-F6CED80D7E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6120E-349E-AF9B-9EA2-1F86B7203F2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1E016-B05C-CD5B-CE42-B4465ECBCB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EB66E-C542-7346-F7DD-9ECB8913E4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F4F3A-C866-5D75-A0AF-60CB9604C74B}"/>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8" name="Footer Placeholder 7">
            <a:extLst>
              <a:ext uri="{FF2B5EF4-FFF2-40B4-BE49-F238E27FC236}">
                <a16:creationId xmlns:a16="http://schemas.microsoft.com/office/drawing/2014/main" id="{F2C04E59-1DF1-5BD3-7A8A-44BBF136D7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06443-16E4-7077-9E4F-C5881AFF925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348696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4801-0D77-4F7B-B9A5-BE010551F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C0D5B-BD49-B3DA-328A-6A98D674C014}"/>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4" name="Footer Placeholder 3">
            <a:extLst>
              <a:ext uri="{FF2B5EF4-FFF2-40B4-BE49-F238E27FC236}">
                <a16:creationId xmlns:a16="http://schemas.microsoft.com/office/drawing/2014/main" id="{CAC86D5D-40FF-88FC-DDA2-B05B2172D0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622EE-D19A-78FB-EA33-B41D7205FC43}"/>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1161803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76CC1-75FD-962D-7E98-0EAD67B5955D}"/>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3" name="Footer Placeholder 2">
            <a:extLst>
              <a:ext uri="{FF2B5EF4-FFF2-40B4-BE49-F238E27FC236}">
                <a16:creationId xmlns:a16="http://schemas.microsoft.com/office/drawing/2014/main" id="{A2D865AF-148C-A785-DB12-AB207DE03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D586B-68AE-C7FD-0D39-47CB83819C9D}"/>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42254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C7698-A0C1-4E9A-B2C8-B425CF6B9783}" type="datetimeFigureOut">
              <a:rPr lang="en-US" smtClean="0"/>
              <a:t>29/07/2024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16839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05E4-F116-00B3-1B6C-29533BA579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791F74-9F8D-C49E-DC9D-CECE6B06A6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2F0E2-D9EF-AAEC-E1E2-AA00C7191B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623BEC-ED11-FBE0-B83E-6AF338B58634}"/>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6" name="Footer Placeholder 5">
            <a:extLst>
              <a:ext uri="{FF2B5EF4-FFF2-40B4-BE49-F238E27FC236}">
                <a16:creationId xmlns:a16="http://schemas.microsoft.com/office/drawing/2014/main" id="{F7F16851-B6D5-BD06-4E24-8CAA53D14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5C7-1403-886F-6D10-296D488B849A}"/>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649470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1DF0-4FB2-90BD-F85A-8DD8AC2BCE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334C7E6-49C1-F751-EF9B-1C0607C31BF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AAFDA0-F2CC-5478-9DB3-0288A7CCB4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8DE01E-B5F4-D59F-2221-A6106246898F}"/>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6" name="Footer Placeholder 5">
            <a:extLst>
              <a:ext uri="{FF2B5EF4-FFF2-40B4-BE49-F238E27FC236}">
                <a16:creationId xmlns:a16="http://schemas.microsoft.com/office/drawing/2014/main" id="{2B44758A-1185-7994-C566-8CED879B4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37F3-F68C-1DA7-A9DD-EE306BFAB012}"/>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4052838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674D-F5A2-1B66-52EA-1E8FF2057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B913E-A897-4011-5D50-82F4C36AD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3E890-8079-DD37-5F5F-EFD9969CAC60}"/>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F8CB627C-123D-0B4B-7245-9EADECBB6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C50AA-429F-FDBA-133E-2F8E61E3504E}"/>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142789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F5679-D094-95D2-278F-187E3B76F8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8FCC29-0EE7-BBE6-BAD2-3BE090A96A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4C54-6725-2FFE-F04E-C6B3FB243C7E}"/>
              </a:ext>
            </a:extLst>
          </p:cNvPr>
          <p:cNvSpPr>
            <a:spLocks noGrp="1"/>
          </p:cNvSpPr>
          <p:nvPr>
            <p:ph type="dt" sz="half" idx="10"/>
          </p:nvPr>
        </p:nvSpPr>
        <p:spPr/>
        <p:txBody>
          <a:body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C3C80A0C-6236-223A-F0D4-9BB51EF4B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AE257-ABE2-106C-7906-540FF21D7BA8}"/>
              </a:ext>
            </a:extLst>
          </p:cNvPr>
          <p:cNvSpPr>
            <a:spLocks noGrp="1"/>
          </p:cNvSpPr>
          <p:nvPr>
            <p:ph type="sldNum" sz="quarter" idx="12"/>
          </p:nvPr>
        </p:nvSpPr>
        <p:spPr/>
        <p:txBody>
          <a:bodyPr/>
          <a:lstStyle/>
          <a:p>
            <a:fld id="{C3E3AC74-27E0-46CF-AA5E-F0967947599D}" type="slidenum">
              <a:rPr lang="en-US" smtClean="0"/>
              <a:t>‹#›</a:t>
            </a:fld>
            <a:endParaRPr lang="en-US"/>
          </a:p>
        </p:txBody>
      </p:sp>
    </p:spTree>
    <p:extLst>
      <p:ext uri="{BB962C8B-B14F-4D97-AF65-F5344CB8AC3E}">
        <p14:creationId xmlns:p14="http://schemas.microsoft.com/office/powerpoint/2010/main" val="2522833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342892" lvl="0" indent="-257169">
              <a:spcBef>
                <a:spcPts val="0"/>
              </a:spcBef>
              <a:spcAft>
                <a:spcPts val="0"/>
              </a:spcAft>
              <a:buSzPts val="1800"/>
              <a:buChar char="●"/>
              <a:defRPr/>
            </a:lvl1pPr>
            <a:lvl2pPr marL="685784" lvl="1" indent="-238238">
              <a:spcBef>
                <a:spcPts val="1201"/>
              </a:spcBef>
              <a:spcAft>
                <a:spcPts val="0"/>
              </a:spcAft>
              <a:buSzPts val="1400"/>
              <a:buChar char="○"/>
              <a:defRPr/>
            </a:lvl2pPr>
            <a:lvl3pPr marL="1028675" lvl="2" indent="-238238">
              <a:spcBef>
                <a:spcPts val="1201"/>
              </a:spcBef>
              <a:spcAft>
                <a:spcPts val="0"/>
              </a:spcAft>
              <a:buSzPts val="1400"/>
              <a:buChar char="■"/>
              <a:defRPr/>
            </a:lvl3pPr>
            <a:lvl4pPr marL="1371566" lvl="3" indent="-238238">
              <a:spcBef>
                <a:spcPts val="1201"/>
              </a:spcBef>
              <a:spcAft>
                <a:spcPts val="0"/>
              </a:spcAft>
              <a:buSzPts val="1400"/>
              <a:buChar char="●"/>
              <a:defRPr/>
            </a:lvl4pPr>
            <a:lvl5pPr marL="1714457" lvl="4" indent="-238238">
              <a:spcBef>
                <a:spcPts val="1201"/>
              </a:spcBef>
              <a:spcAft>
                <a:spcPts val="0"/>
              </a:spcAft>
              <a:buSzPts val="1400"/>
              <a:buChar char="○"/>
              <a:defRPr/>
            </a:lvl5pPr>
            <a:lvl6pPr marL="2057349" lvl="5" indent="-238238">
              <a:spcBef>
                <a:spcPts val="1201"/>
              </a:spcBef>
              <a:spcAft>
                <a:spcPts val="0"/>
              </a:spcAft>
              <a:buSzPts val="1400"/>
              <a:buChar char="■"/>
              <a:defRPr/>
            </a:lvl6pPr>
            <a:lvl7pPr marL="2400240" lvl="6" indent="-238238">
              <a:spcBef>
                <a:spcPts val="1201"/>
              </a:spcBef>
              <a:spcAft>
                <a:spcPts val="0"/>
              </a:spcAft>
              <a:buSzPts val="1400"/>
              <a:buChar char="●"/>
              <a:defRPr/>
            </a:lvl7pPr>
            <a:lvl8pPr marL="2743132" lvl="7" indent="-238238">
              <a:spcBef>
                <a:spcPts val="1201"/>
              </a:spcBef>
              <a:spcAft>
                <a:spcPts val="0"/>
              </a:spcAft>
              <a:buSzPts val="1400"/>
              <a:buChar char="○"/>
              <a:defRPr/>
            </a:lvl8pPr>
            <a:lvl9pPr marL="3086023" lvl="8" indent="-238238">
              <a:spcBef>
                <a:spcPts val="1201"/>
              </a:spcBef>
              <a:spcAft>
                <a:spcPts val="1201"/>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14337">
              <a:defRPr/>
            </a:pPr>
            <a:fld id="{00000000-1234-1234-1234-123412341234}" type="slidenum">
              <a:rPr lang="en-GB" smtClean="0">
                <a:solidFill>
                  <a:srgbClr val="595959"/>
                </a:solidFill>
              </a:rPr>
              <a:pPr defTabSz="514337">
                <a:defRPr/>
              </a:pPr>
              <a:t>‹#›</a:t>
            </a:fld>
            <a:endParaRPr lang="en-GB">
              <a:solidFill>
                <a:srgbClr val="595959"/>
              </a:solidFill>
            </a:endParaRPr>
          </a:p>
        </p:txBody>
      </p:sp>
    </p:spTree>
    <p:extLst>
      <p:ext uri="{BB962C8B-B14F-4D97-AF65-F5344CB8AC3E}">
        <p14:creationId xmlns:p14="http://schemas.microsoft.com/office/powerpoint/2010/main" val="219783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C7698-A0C1-4E9A-B2C8-B425CF6B9783}" type="datetimeFigureOut">
              <a:rPr lang="en-US" smtClean="0"/>
              <a:t>29/07/2024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02734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C7698-A0C1-4E9A-B2C8-B425CF6B9783}" type="datetimeFigureOut">
              <a:rPr lang="en-US" smtClean="0"/>
              <a:t>29/07/2024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291605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C7698-A0C1-4E9A-B2C8-B425CF6B9783}" type="datetimeFigureOut">
              <a:rPr lang="en-US" smtClean="0"/>
              <a:t>29/07/2024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34809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C7698-A0C1-4E9A-B2C8-B425CF6B9783}" type="datetimeFigureOut">
              <a:rPr lang="en-US" smtClean="0"/>
              <a:t>29/07/2024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74078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7698-A0C1-4E9A-B2C8-B425CF6B9783}" type="datetimeFigureOut">
              <a:rPr lang="en-US" smtClean="0"/>
              <a:t>29/07/2024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412661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C7698-A0C1-4E9A-B2C8-B425CF6B9783}" type="datetimeFigureOut">
              <a:rPr lang="en-US" smtClean="0"/>
              <a:t>29/07/2024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812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C7698-A0C1-4E9A-B2C8-B425CF6B9783}" type="datetimeFigureOut">
              <a:rPr lang="en-US" smtClean="0"/>
              <a:t>29/07/2024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13E34-485E-4B4C-ADBB-0C85DD6C5608}" type="slidenum">
              <a:rPr lang="en-US" smtClean="0"/>
              <a:t>‹#›</a:t>
            </a:fld>
            <a:endParaRPr lang="en-US"/>
          </a:p>
        </p:txBody>
      </p:sp>
    </p:spTree>
    <p:extLst>
      <p:ext uri="{BB962C8B-B14F-4D97-AF65-F5344CB8AC3E}">
        <p14:creationId xmlns:p14="http://schemas.microsoft.com/office/powerpoint/2010/main" val="123769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C7698-A0C1-4E9A-B2C8-B425CF6B9783}" type="datetimeFigureOut">
              <a:rPr lang="en-US" smtClean="0"/>
              <a:t>29/07/2024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13E34-485E-4B4C-ADBB-0C85DD6C5608}" type="slidenum">
              <a:rPr lang="en-US" smtClean="0"/>
              <a:t>‹#›</a:t>
            </a:fld>
            <a:endParaRPr lang="en-US"/>
          </a:p>
        </p:txBody>
      </p:sp>
    </p:spTree>
    <p:extLst>
      <p:ext uri="{BB962C8B-B14F-4D97-AF65-F5344CB8AC3E}">
        <p14:creationId xmlns:p14="http://schemas.microsoft.com/office/powerpoint/2010/main" val="314958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1FDC5-823E-AD4A-2051-536AEAEF72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E6140-1945-C5AA-07C7-5B16824124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79813-0598-0648-50A0-C102E2612E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FCA6A6-42E3-4E3D-B7E1-DADBD6175479}" type="datetimeFigureOut">
              <a:rPr lang="en-US" smtClean="0"/>
              <a:t>29/07/2024</a:t>
            </a:fld>
            <a:endParaRPr lang="en-US"/>
          </a:p>
        </p:txBody>
      </p:sp>
      <p:sp>
        <p:nvSpPr>
          <p:cNvPr id="5" name="Footer Placeholder 4">
            <a:extLst>
              <a:ext uri="{FF2B5EF4-FFF2-40B4-BE49-F238E27FC236}">
                <a16:creationId xmlns:a16="http://schemas.microsoft.com/office/drawing/2014/main" id="{9BE603C6-48A3-C4EB-8E22-607B013447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A99653-0757-739E-3C6E-5EB724626D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3AC74-27E0-46CF-AA5E-F0967947599D}" type="slidenum">
              <a:rPr lang="en-US" smtClean="0"/>
              <a:t>‹#›</a:t>
            </a:fld>
            <a:endParaRPr lang="en-US"/>
          </a:p>
        </p:txBody>
      </p:sp>
    </p:spTree>
    <p:extLst>
      <p:ext uri="{BB962C8B-B14F-4D97-AF65-F5344CB8AC3E}">
        <p14:creationId xmlns:p14="http://schemas.microsoft.com/office/powerpoint/2010/main" val="73295413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g"/><Relationship Id="rId7"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6.jp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slide" Target="slide5.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1.xml"/><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Đáp án GAME đuổi hình bắt chữ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Đáp án GAME đuổi hình bắt chữ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Đáp án GAME đuổi hình bắt chữ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Đáp án GAME đuổi hình bắt chữ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4" name="Picture 10" descr="Đuổi Hình Bắt Chữ - Duoi Hinh Bat Chu DHBC cho Android - Tải về APK"/>
          <p:cNvPicPr>
            <a:picLocks noChangeAspect="1" noChangeArrowheads="1"/>
          </p:cNvPicPr>
          <p:nvPr/>
        </p:nvPicPr>
        <p:blipFill rotWithShape="1">
          <a:blip r:embed="rId2">
            <a:extLst>
              <a:ext uri="{28A0092B-C50C-407E-A947-70E740481C1C}">
                <a14:useLocalDpi xmlns:a14="http://schemas.microsoft.com/office/drawing/2010/main" val="0"/>
              </a:ext>
            </a:extLst>
          </a:blip>
          <a:srcRect t="6453" b="4486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5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28B008A-14FE-2EB5-CD2C-7E341B8A910F}"/>
              </a:ext>
            </a:extLst>
          </p:cNvPr>
          <p:cNvGrpSpPr/>
          <p:nvPr/>
        </p:nvGrpSpPr>
        <p:grpSpPr>
          <a:xfrm>
            <a:off x="960487" y="2823395"/>
            <a:ext cx="7223026" cy="2100575"/>
            <a:chOff x="1548576" y="2429797"/>
            <a:chExt cx="9630701" cy="2800767"/>
          </a:xfrm>
        </p:grpSpPr>
        <p:sp>
          <p:nvSpPr>
            <p:cNvPr id="10" name="Flowchart: Stored Data 9">
              <a:extLst>
                <a:ext uri="{FF2B5EF4-FFF2-40B4-BE49-F238E27FC236}">
                  <a16:creationId xmlns:a16="http://schemas.microsoft.com/office/drawing/2014/main" id="{1C674689-3A91-1150-D5E9-41F799AB6DAF}"/>
                </a:ext>
              </a:extLst>
            </p:cNvPr>
            <p:cNvSpPr/>
            <p:nvPr/>
          </p:nvSpPr>
          <p:spPr>
            <a:xfrm flipH="1">
              <a:off x="3377379" y="2548171"/>
              <a:ext cx="7801898" cy="2564018"/>
            </a:xfrm>
            <a:prstGeom prst="flowChartOnlineStorag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r>
                <a:rPr lang="en-US" sz="2700" dirty="0">
                  <a:solidFill>
                    <a:prstClr val="black"/>
                  </a:solidFill>
                  <a:latin typeface="Times New Roman" panose="02020603050405020304" pitchFamily="18" charset="0"/>
                  <a:ea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rPr>
                <a:t>Nêu được vai trò của sáng chế trong đời sống và sự phát triển của công nghệ</a:t>
              </a:r>
              <a:endParaRPr lang="en-US" sz="2700" dirty="0">
                <a:solidFill>
                  <a:prstClr val="black"/>
                </a:solidFill>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457DCAA9-130F-C06E-E8CC-19417613A7BB}"/>
                </a:ext>
              </a:extLst>
            </p:cNvPr>
            <p:cNvSpPr/>
            <p:nvPr/>
          </p:nvSpPr>
          <p:spPr>
            <a:xfrm>
              <a:off x="1548576" y="2429797"/>
              <a:ext cx="3126658" cy="2800767"/>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Yêu</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cầu</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cần</a:t>
              </a:r>
              <a:r>
                <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rPr>
                <a:t> </a:t>
              </a:r>
              <a:r>
                <a:rPr lang="en-US" sz="3300" b="1" dirty="0" err="1">
                  <a:ln w="13462">
                    <a:solidFill>
                      <a:prstClr val="white"/>
                    </a:solidFill>
                    <a:prstDash val="solid"/>
                  </a:ln>
                  <a:solidFill>
                    <a:prstClr val="white"/>
                  </a:solidFill>
                  <a:effectLst>
                    <a:outerShdw dist="38100" dir="2700000" algn="bl" rotWithShape="0">
                      <a:srgbClr val="5B9BD5"/>
                    </a:outerShdw>
                  </a:effectLst>
                  <a:latin typeface="Calibri" panose="020F0502020204030204"/>
                </a:rPr>
                <a:t>đạt</a:t>
              </a:r>
              <a:endParaRPr lang="en-US" sz="3300" b="1" dirty="0">
                <a:ln w="13462">
                  <a:solidFill>
                    <a:prstClr val="white"/>
                  </a:solidFill>
                  <a:prstDash val="solid"/>
                </a:ln>
                <a:solidFill>
                  <a:prstClr val="white"/>
                </a:solidFill>
                <a:effectLst>
                  <a:outerShdw dist="38100" dir="2700000" algn="bl" rotWithShape="0">
                    <a:srgbClr val="5B9BD5"/>
                  </a:outerShdw>
                </a:effectLst>
                <a:latin typeface="Calibri" panose="020F0502020204030204"/>
              </a:endParaRPr>
            </a:p>
          </p:txBody>
        </p:sp>
      </p:grpSp>
    </p:spTree>
    <p:extLst>
      <p:ext uri="{BB962C8B-B14F-4D97-AF65-F5344CB8AC3E}">
        <p14:creationId xmlns:p14="http://schemas.microsoft.com/office/powerpoint/2010/main" val="371611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A71D24F-9FB5-43D0-EFE3-FA3A76906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445" y="857250"/>
            <a:ext cx="1866556" cy="1866556"/>
          </a:xfrm>
          <a:prstGeom prst="rect">
            <a:avLst/>
          </a:prstGeom>
        </p:spPr>
      </p:pic>
      <p:pic>
        <p:nvPicPr>
          <p:cNvPr id="21" name="Picture 20">
            <a:extLst>
              <a:ext uri="{FF2B5EF4-FFF2-40B4-BE49-F238E27FC236}">
                <a16:creationId xmlns:a16="http://schemas.microsoft.com/office/drawing/2014/main" id="{0F0BB24F-0E5A-FF08-50E2-8F6D5E071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855">
            <a:off x="211944" y="946041"/>
            <a:ext cx="5261826" cy="3913037"/>
          </a:xfrm>
          <a:prstGeom prst="rect">
            <a:avLst/>
          </a:prstGeom>
        </p:spPr>
      </p:pic>
      <p:sp>
        <p:nvSpPr>
          <p:cNvPr id="22" name="Rectangle 21">
            <a:extLst>
              <a:ext uri="{FF2B5EF4-FFF2-40B4-BE49-F238E27FC236}">
                <a16:creationId xmlns:a16="http://schemas.microsoft.com/office/drawing/2014/main" id="{36DB76E2-ECC0-3D82-6645-A1B4147C3F12}"/>
              </a:ext>
            </a:extLst>
          </p:cNvPr>
          <p:cNvSpPr/>
          <p:nvPr/>
        </p:nvSpPr>
        <p:spPr>
          <a:xfrm rot="21520634">
            <a:off x="449351" y="1586409"/>
            <a:ext cx="4660571" cy="669414"/>
          </a:xfrm>
          <a:prstGeom prst="rect">
            <a:avLst/>
          </a:prstGeom>
          <a:noFill/>
        </p:spPr>
        <p:txBody>
          <a:bodyPr wrap="none" lIns="68580" tIns="34290" rIns="68580" bIns="34290">
            <a:spAutoFit/>
          </a:bodyPr>
          <a:lstStyle/>
          <a:p>
            <a:pPr algn="ctr" defTabSz="685800"/>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khám</a:t>
            </a:r>
            <a:r>
              <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900" b="1" dirty="0" err="1">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phá</a:t>
            </a:r>
            <a:endParaRPr lang="en-US" sz="39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A5C7FFA-1C85-5B55-96D9-31129AC4DBD6}"/>
              </a:ext>
            </a:extLst>
          </p:cNvPr>
          <p:cNvSpPr txBox="1"/>
          <p:nvPr/>
        </p:nvSpPr>
        <p:spPr>
          <a:xfrm rot="21543826">
            <a:off x="862421" y="2477320"/>
            <a:ext cx="4084068" cy="1107996"/>
          </a:xfrm>
          <a:prstGeom prst="rect">
            <a:avLst/>
          </a:prstGeom>
          <a:noFill/>
        </p:spPr>
        <p:txBody>
          <a:bodyPr wrap="square" rtlCol="0">
            <a:spAutoFit/>
          </a:bodyPr>
          <a:lstStyle/>
          <a:p>
            <a:pPr defTabSz="685800"/>
            <a:r>
              <a:rPr lang="en-US" sz="3300" dirty="0">
                <a:solidFill>
                  <a:srgbClr val="FFFF00"/>
                </a:solidFill>
                <a:latin typeface="Calibri" panose="020F0502020204030204"/>
              </a:rPr>
              <a:t>2. Vai </a:t>
            </a:r>
            <a:r>
              <a:rPr lang="en-US" sz="3300" dirty="0" err="1">
                <a:solidFill>
                  <a:srgbClr val="FFFF00"/>
                </a:solidFill>
                <a:latin typeface="Calibri" panose="020F0502020204030204"/>
              </a:rPr>
              <a:t>trò</a:t>
            </a:r>
            <a:r>
              <a:rPr lang="en-US" sz="3300" dirty="0">
                <a:solidFill>
                  <a:srgbClr val="FFFF00"/>
                </a:solidFill>
                <a:latin typeface="Calibri" panose="020F0502020204030204"/>
              </a:rPr>
              <a:t> </a:t>
            </a:r>
            <a:r>
              <a:rPr lang="en-US" sz="3300" dirty="0" err="1">
                <a:solidFill>
                  <a:srgbClr val="FFFF00"/>
                </a:solidFill>
                <a:latin typeface="Calibri" panose="020F0502020204030204"/>
              </a:rPr>
              <a:t>của</a:t>
            </a:r>
            <a:r>
              <a:rPr lang="en-US" sz="3300" dirty="0">
                <a:solidFill>
                  <a:srgbClr val="FFFF00"/>
                </a:solidFill>
                <a:latin typeface="Calibri" panose="020F0502020204030204"/>
              </a:rPr>
              <a:t> </a:t>
            </a:r>
            <a:r>
              <a:rPr lang="en-US" sz="3300" dirty="0" err="1">
                <a:solidFill>
                  <a:srgbClr val="FFFF00"/>
                </a:solidFill>
                <a:latin typeface="Calibri" panose="020F0502020204030204"/>
              </a:rPr>
              <a:t>sáng</a:t>
            </a:r>
            <a:r>
              <a:rPr lang="en-US" sz="3300" dirty="0">
                <a:solidFill>
                  <a:srgbClr val="FFFF00"/>
                </a:solidFill>
                <a:latin typeface="Calibri" panose="020F0502020204030204"/>
              </a:rPr>
              <a:t> </a:t>
            </a:r>
            <a:r>
              <a:rPr lang="en-US" sz="3300" dirty="0" err="1">
                <a:solidFill>
                  <a:srgbClr val="FFFF00"/>
                </a:solidFill>
                <a:latin typeface="Calibri" panose="020F0502020204030204"/>
              </a:rPr>
              <a:t>chế</a:t>
            </a:r>
            <a:r>
              <a:rPr lang="en-US" sz="3300" dirty="0">
                <a:solidFill>
                  <a:srgbClr val="FFFF00"/>
                </a:solidFill>
                <a:latin typeface="Calibri" panose="020F0502020204030204"/>
              </a:rPr>
              <a:t> </a:t>
            </a:r>
            <a:r>
              <a:rPr lang="en-US" sz="3300" dirty="0" err="1">
                <a:solidFill>
                  <a:srgbClr val="FFFF00"/>
                </a:solidFill>
                <a:latin typeface="Calibri" panose="020F0502020204030204"/>
              </a:rPr>
              <a:t>trong</a:t>
            </a:r>
            <a:r>
              <a:rPr lang="en-US" sz="3300" dirty="0">
                <a:solidFill>
                  <a:srgbClr val="FFFF00"/>
                </a:solidFill>
                <a:latin typeface="Calibri" panose="020F0502020204030204"/>
              </a:rPr>
              <a:t> </a:t>
            </a:r>
            <a:r>
              <a:rPr lang="en-US" sz="3300" dirty="0" err="1">
                <a:solidFill>
                  <a:srgbClr val="FFFF00"/>
                </a:solidFill>
                <a:latin typeface="Calibri" panose="020F0502020204030204"/>
              </a:rPr>
              <a:t>công</a:t>
            </a:r>
            <a:r>
              <a:rPr lang="en-US" sz="3300" dirty="0">
                <a:solidFill>
                  <a:srgbClr val="FFFF00"/>
                </a:solidFill>
                <a:latin typeface="Calibri" panose="020F0502020204030204"/>
              </a:rPr>
              <a:t> </a:t>
            </a:r>
            <a:r>
              <a:rPr lang="en-US" sz="3300" dirty="0" err="1">
                <a:solidFill>
                  <a:srgbClr val="FFFF00"/>
                </a:solidFill>
                <a:latin typeface="Calibri" panose="020F0502020204030204"/>
              </a:rPr>
              <a:t>nghệ</a:t>
            </a:r>
            <a:endParaRPr lang="en-US" sz="3300" dirty="0">
              <a:solidFill>
                <a:srgbClr val="FFFF00"/>
              </a:solidFill>
              <a:latin typeface="Calibri" panose="020F0502020204030204"/>
            </a:endParaRPr>
          </a:p>
        </p:txBody>
      </p:sp>
      <p:pic>
        <p:nvPicPr>
          <p:cNvPr id="4" name="Picture 3">
            <a:extLst>
              <a:ext uri="{FF2B5EF4-FFF2-40B4-BE49-F238E27FC236}">
                <a16:creationId xmlns:a16="http://schemas.microsoft.com/office/drawing/2014/main" id="{29179A0E-216B-5EE2-DD2E-DFCE42584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202" y="1462958"/>
            <a:ext cx="5143500" cy="5143500"/>
          </a:xfrm>
          <a:prstGeom prst="rect">
            <a:avLst/>
          </a:prstGeom>
        </p:spPr>
      </p:pic>
    </p:spTree>
    <p:extLst>
      <p:ext uri="{BB962C8B-B14F-4D97-AF65-F5344CB8AC3E}">
        <p14:creationId xmlns:p14="http://schemas.microsoft.com/office/powerpoint/2010/main" val="12261898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125" autoRev="1" fill="hold">
                                          <p:stCondLst>
                                            <p:cond delay="0"/>
                                          </p:stCondLst>
                                        </p:cTn>
                                        <p:tgtEl>
                                          <p:spTgt spid="22"/>
                                        </p:tgtEl>
                                        <p:attrNameLst>
                                          <p:attrName>ppt_w</p:attrName>
                                        </p:attrNameLst>
                                      </p:cBhvr>
                                    </p:anim>
                                    <p:anim by="(#ppt_w*0.50)" calcmode="lin" valueType="num">
                                      <p:cBhvr>
                                        <p:cTn id="8" dur="125" decel="50000" autoRev="1" fill="hold">
                                          <p:stCondLst>
                                            <p:cond delay="0"/>
                                          </p:stCondLst>
                                        </p:cTn>
                                        <p:tgtEl>
                                          <p:spTgt spid="22"/>
                                        </p:tgtEl>
                                        <p:attrNameLst>
                                          <p:attrName>ppt_x</p:attrName>
                                        </p:attrNameLst>
                                      </p:cBhvr>
                                    </p:anim>
                                    <p:anim from="(-#ppt_h/2)" to="(#ppt_y)" calcmode="lin" valueType="num">
                                      <p:cBhvr>
                                        <p:cTn id="9" dur="250" fill="hold">
                                          <p:stCondLst>
                                            <p:cond delay="0"/>
                                          </p:stCondLst>
                                        </p:cTn>
                                        <p:tgtEl>
                                          <p:spTgt spid="22"/>
                                        </p:tgtEl>
                                        <p:attrNameLst>
                                          <p:attrName>ppt_y</p:attrName>
                                        </p:attrNameLst>
                                      </p:cBhvr>
                                    </p:anim>
                                    <p:animRot by="21600000">
                                      <p:cBhvr>
                                        <p:cTn id="10" dur="250" fill="hold">
                                          <p:stCondLst>
                                            <p:cond delay="0"/>
                                          </p:stCondLst>
                                        </p:cTn>
                                        <p:tgtEl>
                                          <p:spTgt spid="22"/>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 calcmode="lin" valueType="num">
                                      <p:cBhvr>
                                        <p:cTn id="1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000"/>
          </a:stretch>
        </a:blipFill>
        <a:effectLst/>
      </p:bgPr>
    </p:bg>
    <p:spTree>
      <p:nvGrpSpPr>
        <p:cNvPr id="1" name=""/>
        <p:cNvGrpSpPr/>
        <p:nvPr/>
      </p:nvGrpSpPr>
      <p:grpSpPr>
        <a:xfrm>
          <a:off x="0" y="0"/>
          <a:ext cx="0" cy="0"/>
          <a:chOff x="0" y="0"/>
          <a:chExt cx="0" cy="0"/>
        </a:xfrm>
      </p:grpSpPr>
      <p:sp>
        <p:nvSpPr>
          <p:cNvPr id="2" name="Flowchart: Preparation 1">
            <a:extLst>
              <a:ext uri="{FF2B5EF4-FFF2-40B4-BE49-F238E27FC236}">
                <a16:creationId xmlns:a16="http://schemas.microsoft.com/office/drawing/2014/main" id="{0C9A914C-A39E-D219-D19D-D327BFA3538C}"/>
              </a:ext>
            </a:extLst>
          </p:cNvPr>
          <p:cNvSpPr/>
          <p:nvPr/>
        </p:nvSpPr>
        <p:spPr>
          <a:xfrm>
            <a:off x="1570704" y="1189531"/>
            <a:ext cx="6249629" cy="643379"/>
          </a:xfrm>
          <a:prstGeom prst="flowChartPreparation">
            <a:avLst/>
          </a:prstGeom>
          <a:solidFill>
            <a:srgbClr val="F9B7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b="1" dirty="0" err="1">
                <a:solidFill>
                  <a:srgbClr val="7030A0"/>
                </a:solidFill>
                <a:latin typeface="Times New Roman" panose="02020603050405020304" pitchFamily="18" charset="0"/>
                <a:cs typeface="Times New Roman" panose="02020603050405020304" pitchFamily="18" charset="0"/>
              </a:rPr>
              <a:t>Một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số</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hình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ảnh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về</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sự</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sáng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chế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góp</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phần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tạo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ra</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phẩm</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mới</a:t>
            </a:r>
            <a:r>
              <a:rPr lang="en-US" sz="2100" b="1" dirty="0">
                <a:solidFill>
                  <a:srgbClr val="7030A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77D586E8-1DA5-3722-C0AF-875D6A087FFE}"/>
              </a:ext>
            </a:extLst>
          </p:cNvPr>
          <p:cNvPicPr>
            <a:picLocks noChangeAspect="1"/>
          </p:cNvPicPr>
          <p:nvPr/>
        </p:nvPicPr>
        <p:blipFill rotWithShape="1">
          <a:blip r:embed="rId3"/>
          <a:srcRect l="29033" t="38489" r="40484" b="45883"/>
          <a:stretch/>
        </p:blipFill>
        <p:spPr>
          <a:xfrm>
            <a:off x="3074616" y="2391800"/>
            <a:ext cx="2787446" cy="803408"/>
          </a:xfrm>
          <a:prstGeom prst="rect">
            <a:avLst/>
          </a:prstGeom>
        </p:spPr>
      </p:pic>
      <p:pic>
        <p:nvPicPr>
          <p:cNvPr id="8" name="Picture 7">
            <a:extLst>
              <a:ext uri="{FF2B5EF4-FFF2-40B4-BE49-F238E27FC236}">
                <a16:creationId xmlns:a16="http://schemas.microsoft.com/office/drawing/2014/main" id="{2133E2D3-0CED-DFBD-22C3-248796BF8D13}"/>
              </a:ext>
            </a:extLst>
          </p:cNvPr>
          <p:cNvPicPr>
            <a:picLocks noChangeAspect="1"/>
          </p:cNvPicPr>
          <p:nvPr/>
        </p:nvPicPr>
        <p:blipFill rotWithShape="1">
          <a:blip r:embed="rId4"/>
          <a:srcRect l="7017" t="29630" r="70294" b="34186"/>
          <a:stretch/>
        </p:blipFill>
        <p:spPr>
          <a:xfrm>
            <a:off x="659016" y="4024780"/>
            <a:ext cx="2315117" cy="2075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626F390-2054-2205-1439-D8553EC9AE12}"/>
              </a:ext>
            </a:extLst>
          </p:cNvPr>
          <p:cNvPicPr>
            <a:picLocks noChangeAspect="1"/>
          </p:cNvPicPr>
          <p:nvPr/>
        </p:nvPicPr>
        <p:blipFill rotWithShape="1">
          <a:blip r:embed="rId4"/>
          <a:srcRect l="58911" t="29630" r="18952" b="33756"/>
          <a:stretch/>
        </p:blipFill>
        <p:spPr>
          <a:xfrm>
            <a:off x="5960829" y="4267200"/>
            <a:ext cx="2232214" cy="2075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392005F3-E691-B9F3-7802-0087D9E2115A}"/>
              </a:ext>
            </a:extLst>
          </p:cNvPr>
          <p:cNvGrpSpPr/>
          <p:nvPr/>
        </p:nvGrpSpPr>
        <p:grpSpPr>
          <a:xfrm>
            <a:off x="598775" y="2111729"/>
            <a:ext cx="2661234" cy="1858910"/>
            <a:chOff x="1035158" y="1731481"/>
            <a:chExt cx="3131626" cy="1955318"/>
          </a:xfrm>
        </p:grpSpPr>
        <p:pic>
          <p:nvPicPr>
            <p:cNvPr id="1026" name="Picture 2" descr="Ôn tập cuối học kì I: Tiết 6 trang 127 SGK Tiếng Việt 3 | Bài tập 365">
              <a:extLst>
                <a:ext uri="{FF2B5EF4-FFF2-40B4-BE49-F238E27FC236}">
                  <a16:creationId xmlns:a16="http://schemas.microsoft.com/office/drawing/2014/main" id="{A28656FB-C7D6-B856-F25E-EE8D8E44F7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895" y="1731481"/>
              <a:ext cx="2099804" cy="1402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a:extLst>
                <a:ext uri="{FF2B5EF4-FFF2-40B4-BE49-F238E27FC236}">
                  <a16:creationId xmlns:a16="http://schemas.microsoft.com/office/drawing/2014/main" id="{5C09F9D6-D6E1-EC89-D5BE-BD2E0BF7E943}"/>
                </a:ext>
              </a:extLst>
            </p:cNvPr>
            <p:cNvSpPr txBox="1"/>
            <p:nvPr/>
          </p:nvSpPr>
          <p:spPr>
            <a:xfrm>
              <a:off x="1035158" y="3255912"/>
              <a:ext cx="3131626" cy="430887"/>
            </a:xfrm>
            <a:prstGeom prst="rect">
              <a:avLst/>
            </a:prstGeom>
            <a:noFill/>
          </p:spPr>
          <p:txBody>
            <a:bodyPr wrap="none" rtlCol="0">
              <a:spAutoFit/>
            </a:bodyPr>
            <a:lstStyle/>
            <a:p>
              <a:pPr defTabSz="685800"/>
              <a:r>
                <a:rPr lang="en-US" sz="1500" dirty="0" err="1">
                  <a:solidFill>
                    <a:prstClr val="black"/>
                  </a:solidFill>
                  <a:latin typeface="Calibri" panose="020F0502020204030204"/>
                </a:rPr>
                <a:t>Học</a:t>
              </a:r>
              <a:r>
                <a:rPr lang="en-US" sz="1500" dirty="0">
                  <a:solidFill>
                    <a:prstClr val="black"/>
                  </a:solidFill>
                  <a:latin typeface="Calibri" panose="020F0502020204030204"/>
                </a:rPr>
                <a:t> </a:t>
              </a:r>
              <a:r>
                <a:rPr lang="en-US" sz="1500" dirty="0" err="1">
                  <a:solidFill>
                    <a:prstClr val="black"/>
                  </a:solidFill>
                  <a:latin typeface="Calibri" panose="020F0502020204030204"/>
                </a:rPr>
                <a:t>bài</a:t>
              </a:r>
              <a:r>
                <a:rPr lang="en-US" sz="1500" dirty="0">
                  <a:solidFill>
                    <a:prstClr val="black"/>
                  </a:solidFill>
                  <a:latin typeface="Calibri" panose="020F0502020204030204"/>
                </a:rPr>
                <a:t> </a:t>
              </a:r>
              <a:r>
                <a:rPr lang="en-US" sz="1500" dirty="0" err="1">
                  <a:solidFill>
                    <a:prstClr val="black"/>
                  </a:solidFill>
                  <a:latin typeface="Calibri" panose="020F0502020204030204"/>
                </a:rPr>
                <a:t>bằng</a:t>
              </a:r>
              <a:r>
                <a:rPr lang="en-US" sz="1500" dirty="0">
                  <a:solidFill>
                    <a:prstClr val="black"/>
                  </a:solidFill>
                  <a:latin typeface="Calibri" panose="020F0502020204030204"/>
                </a:rPr>
                <a:t> </a:t>
              </a:r>
              <a:r>
                <a:rPr lang="en-US" sz="1500" dirty="0" err="1">
                  <a:solidFill>
                    <a:prstClr val="black"/>
                  </a:solidFill>
                  <a:latin typeface="Calibri" panose="020F0502020204030204"/>
                </a:rPr>
                <a:t>đèn</a:t>
              </a:r>
              <a:r>
                <a:rPr lang="en-US" sz="1500" dirty="0">
                  <a:solidFill>
                    <a:prstClr val="black"/>
                  </a:solidFill>
                  <a:latin typeface="Calibri" panose="020F0502020204030204"/>
                </a:rPr>
                <a:t> </a:t>
              </a:r>
              <a:r>
                <a:rPr lang="en-US" sz="1500" dirty="0" err="1">
                  <a:solidFill>
                    <a:prstClr val="black"/>
                  </a:solidFill>
                  <a:latin typeface="Calibri" panose="020F0502020204030204"/>
                </a:rPr>
                <a:t>đom</a:t>
              </a:r>
              <a:r>
                <a:rPr lang="en-US" sz="1500" dirty="0">
                  <a:solidFill>
                    <a:prstClr val="black"/>
                  </a:solidFill>
                  <a:latin typeface="Calibri" panose="020F0502020204030204"/>
                </a:rPr>
                <a:t> </a:t>
              </a:r>
              <a:r>
                <a:rPr lang="en-US" sz="1500" dirty="0" err="1">
                  <a:solidFill>
                    <a:prstClr val="black"/>
                  </a:solidFill>
                  <a:latin typeface="Calibri" panose="020F0502020204030204"/>
                </a:rPr>
                <a:t>đóm</a:t>
              </a:r>
              <a:endParaRPr lang="en-US" sz="1500" dirty="0">
                <a:solidFill>
                  <a:prstClr val="black"/>
                </a:solidFill>
                <a:latin typeface="Calibri" panose="020F0502020204030204"/>
              </a:endParaRPr>
            </a:p>
          </p:txBody>
        </p:sp>
      </p:grpSp>
      <p:grpSp>
        <p:nvGrpSpPr>
          <p:cNvPr id="13" name="Group 12">
            <a:extLst>
              <a:ext uri="{FF2B5EF4-FFF2-40B4-BE49-F238E27FC236}">
                <a16:creationId xmlns:a16="http://schemas.microsoft.com/office/drawing/2014/main" id="{FD145ED7-4292-0162-7C40-C9C759EEF8FE}"/>
              </a:ext>
            </a:extLst>
          </p:cNvPr>
          <p:cNvGrpSpPr/>
          <p:nvPr/>
        </p:nvGrpSpPr>
        <p:grpSpPr>
          <a:xfrm>
            <a:off x="5883992" y="2165870"/>
            <a:ext cx="2498008" cy="1804769"/>
            <a:chOff x="7653594" y="1731481"/>
            <a:chExt cx="2830262" cy="2075316"/>
          </a:xfrm>
        </p:grpSpPr>
        <p:pic>
          <p:nvPicPr>
            <p:cNvPr id="1028" name="Picture 4" descr="Trắc nghiệm công nghệ 3 cánh diều bài 2: Sử dụng đèn học | Kenhgiaovien.com">
              <a:extLst>
                <a:ext uri="{FF2B5EF4-FFF2-40B4-BE49-F238E27FC236}">
                  <a16:creationId xmlns:a16="http://schemas.microsoft.com/office/drawing/2014/main" id="{57482111-4E56-739F-9E8A-29ABF2C82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413" y="1731481"/>
              <a:ext cx="2099803" cy="1514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a:extLst>
                <a:ext uri="{FF2B5EF4-FFF2-40B4-BE49-F238E27FC236}">
                  <a16:creationId xmlns:a16="http://schemas.microsoft.com/office/drawing/2014/main" id="{CD339225-D434-60EF-1A20-BB8ED2B530C5}"/>
                </a:ext>
              </a:extLst>
            </p:cNvPr>
            <p:cNvSpPr txBox="1"/>
            <p:nvPr/>
          </p:nvSpPr>
          <p:spPr>
            <a:xfrm>
              <a:off x="7653594" y="3353959"/>
              <a:ext cx="2830262" cy="452838"/>
            </a:xfrm>
            <a:prstGeom prst="rect">
              <a:avLst/>
            </a:prstGeom>
            <a:noFill/>
          </p:spPr>
          <p:txBody>
            <a:bodyPr wrap="none" rtlCol="0">
              <a:spAutoFit/>
            </a:bodyPr>
            <a:lstStyle/>
            <a:p>
              <a:pPr defTabSz="685800"/>
              <a:r>
                <a:rPr lang="en-US" sz="1500" dirty="0" err="1">
                  <a:solidFill>
                    <a:prstClr val="black"/>
                  </a:solidFill>
                  <a:latin typeface="Calibri" panose="020F0502020204030204"/>
                </a:rPr>
                <a:t>Học</a:t>
              </a:r>
              <a:r>
                <a:rPr lang="en-US" sz="1500" dirty="0">
                  <a:solidFill>
                    <a:prstClr val="black"/>
                  </a:solidFill>
                  <a:latin typeface="Calibri" panose="020F0502020204030204"/>
                </a:rPr>
                <a:t> </a:t>
              </a:r>
              <a:r>
                <a:rPr lang="en-US" sz="1500" dirty="0" err="1">
                  <a:solidFill>
                    <a:prstClr val="black"/>
                  </a:solidFill>
                  <a:latin typeface="Calibri" panose="020F0502020204030204"/>
                </a:rPr>
                <a:t>bài</a:t>
              </a:r>
              <a:r>
                <a:rPr lang="en-US" sz="1500" dirty="0">
                  <a:solidFill>
                    <a:prstClr val="black"/>
                  </a:solidFill>
                  <a:latin typeface="Calibri" panose="020F0502020204030204"/>
                </a:rPr>
                <a:t> </a:t>
              </a:r>
              <a:r>
                <a:rPr lang="en-US" sz="1500" dirty="0" err="1">
                  <a:solidFill>
                    <a:prstClr val="black"/>
                  </a:solidFill>
                  <a:latin typeface="Calibri" panose="020F0502020204030204"/>
                </a:rPr>
                <a:t>bằng</a:t>
              </a:r>
              <a:r>
                <a:rPr lang="en-US" sz="1500" dirty="0">
                  <a:solidFill>
                    <a:prstClr val="black"/>
                  </a:solidFill>
                  <a:latin typeface="Calibri" panose="020F0502020204030204"/>
                </a:rPr>
                <a:t> </a:t>
              </a:r>
              <a:r>
                <a:rPr lang="en-US" sz="1500" dirty="0" err="1">
                  <a:solidFill>
                    <a:prstClr val="black"/>
                  </a:solidFill>
                  <a:latin typeface="Calibri" panose="020F0502020204030204"/>
                </a:rPr>
                <a:t>đèn</a:t>
              </a:r>
              <a:r>
                <a:rPr lang="en-US" sz="1500" dirty="0">
                  <a:solidFill>
                    <a:prstClr val="black"/>
                  </a:solidFill>
                  <a:latin typeface="Calibri" panose="020F0502020204030204"/>
                </a:rPr>
                <a:t> </a:t>
              </a:r>
              <a:r>
                <a:rPr lang="en-US" sz="1500" dirty="0" err="1">
                  <a:solidFill>
                    <a:prstClr val="black"/>
                  </a:solidFill>
                  <a:latin typeface="Calibri" panose="020F0502020204030204"/>
                </a:rPr>
                <a:t>để</a:t>
              </a:r>
              <a:r>
                <a:rPr lang="en-US" sz="1500" dirty="0">
                  <a:solidFill>
                    <a:prstClr val="black"/>
                  </a:solidFill>
                  <a:latin typeface="Calibri" panose="020F0502020204030204"/>
                </a:rPr>
                <a:t> </a:t>
              </a:r>
              <a:r>
                <a:rPr lang="en-US" sz="1500" dirty="0" err="1">
                  <a:solidFill>
                    <a:prstClr val="black"/>
                  </a:solidFill>
                  <a:latin typeface="Calibri" panose="020F0502020204030204"/>
                </a:rPr>
                <a:t>bàn</a:t>
              </a:r>
              <a:endParaRPr lang="en-US" sz="1500" dirty="0">
                <a:solidFill>
                  <a:prstClr val="black"/>
                </a:solidFill>
                <a:latin typeface="Calibri" panose="020F0502020204030204"/>
              </a:endParaRPr>
            </a:p>
          </p:txBody>
        </p:sp>
      </p:grpSp>
      <p:pic>
        <p:nvPicPr>
          <p:cNvPr id="14" name="Picture 13">
            <a:extLst>
              <a:ext uri="{FF2B5EF4-FFF2-40B4-BE49-F238E27FC236}">
                <a16:creationId xmlns:a16="http://schemas.microsoft.com/office/drawing/2014/main" id="{BB517877-7F8E-D293-6269-44258E265E38}"/>
              </a:ext>
            </a:extLst>
          </p:cNvPr>
          <p:cNvPicPr>
            <a:picLocks noChangeAspect="1"/>
          </p:cNvPicPr>
          <p:nvPr/>
        </p:nvPicPr>
        <p:blipFill>
          <a:blip r:embed="rId7"/>
          <a:stretch>
            <a:fillRect/>
          </a:stretch>
        </p:blipFill>
        <p:spPr>
          <a:xfrm>
            <a:off x="3072900" y="4706272"/>
            <a:ext cx="2789162" cy="804742"/>
          </a:xfrm>
          <a:prstGeom prst="rect">
            <a:avLst/>
          </a:prstGeom>
        </p:spPr>
      </p:pic>
    </p:spTree>
    <p:extLst>
      <p:ext uri="{BB962C8B-B14F-4D97-AF65-F5344CB8AC3E}">
        <p14:creationId xmlns:p14="http://schemas.microsoft.com/office/powerpoint/2010/main" val="1131705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800" decel="100000"/>
                                        <p:tgtEl>
                                          <p:spTgt spid="9"/>
                                        </p:tgtEl>
                                      </p:cBhvr>
                                    </p:animEffect>
                                    <p:anim calcmode="lin" valueType="num">
                                      <p:cBhvr>
                                        <p:cTn id="37" dur="800" decel="100000" fill="hold"/>
                                        <p:tgtEl>
                                          <p:spTgt spid="9"/>
                                        </p:tgtEl>
                                        <p:attrNameLst>
                                          <p:attrName>style.rotation</p:attrName>
                                        </p:attrNameLst>
                                      </p:cBhvr>
                                      <p:tavLst>
                                        <p:tav tm="0">
                                          <p:val>
                                            <p:fltVal val="-90"/>
                                          </p:val>
                                        </p:tav>
                                        <p:tav tm="100000">
                                          <p:val>
                                            <p:fltVal val="0"/>
                                          </p:val>
                                        </p:tav>
                                      </p:tavLst>
                                    </p:anim>
                                    <p:anim calcmode="lin" valueType="num">
                                      <p:cBhvr>
                                        <p:cTn id="38" dur="800" decel="100000" fill="hold"/>
                                        <p:tgtEl>
                                          <p:spTgt spid="9"/>
                                        </p:tgtEl>
                                        <p:attrNameLst>
                                          <p:attrName>ppt_x</p:attrName>
                                        </p:attrNameLst>
                                      </p:cBhvr>
                                      <p:tavLst>
                                        <p:tav tm="0">
                                          <p:val>
                                            <p:strVal val="#ppt_x+0.4"/>
                                          </p:val>
                                        </p:tav>
                                        <p:tav tm="100000">
                                          <p:val>
                                            <p:strVal val="#ppt_x-0.05"/>
                                          </p:val>
                                        </p:tav>
                                      </p:tavLst>
                                    </p:anim>
                                    <p:anim calcmode="lin" valueType="num">
                                      <p:cBhvr>
                                        <p:cTn id="39" dur="800" decel="100000" fill="hold"/>
                                        <p:tgtEl>
                                          <p:spTgt spid="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300DC0-46FF-AE93-8A35-0DC2B50668EB}"/>
              </a:ext>
            </a:extLst>
          </p:cNvPr>
          <p:cNvSpPr/>
          <p:nvPr/>
        </p:nvSpPr>
        <p:spPr>
          <a:xfrm>
            <a:off x="800099" y="2586335"/>
            <a:ext cx="5713295" cy="923330"/>
          </a:xfrm>
          <a:prstGeom prst="rect">
            <a:avLst/>
          </a:prstGeom>
          <a:noFill/>
        </p:spPr>
        <p:txBody>
          <a:bodyPr wrap="none" lIns="91440" tIns="45720" rIns="91440" bIns="45720">
            <a:spAutoFit/>
          </a:bodyPr>
          <a:lstStyle/>
          <a:p>
            <a:pPr algn="ctr"/>
            <a:r>
              <a:rPr lang="en-US" sz="5400" b="1" cap="none" spc="0" dirty="0">
                <a:ln w="6600">
                  <a:solidFill>
                    <a:srgbClr val="FF0000"/>
                  </a:solidFill>
                  <a:prstDash val="solid"/>
                </a:ln>
                <a:solidFill>
                  <a:srgbClr val="FF0000"/>
                </a:solidFill>
                <a:effectLst>
                  <a:outerShdw dist="38100" dir="2700000" algn="tl" rotWithShape="0">
                    <a:schemeClr val="accent2"/>
                  </a:outerShdw>
                </a:effectLst>
              </a:rPr>
              <a:t>THẢO LUẬN NHÓM</a:t>
            </a:r>
          </a:p>
        </p:txBody>
      </p:sp>
      <p:sp>
        <p:nvSpPr>
          <p:cNvPr id="5" name="TextBox 4">
            <a:extLst>
              <a:ext uri="{FF2B5EF4-FFF2-40B4-BE49-F238E27FC236}">
                <a16:creationId xmlns:a16="http://schemas.microsoft.com/office/drawing/2014/main" id="{08C05E3B-34DC-B270-E9CE-32418F195244}"/>
              </a:ext>
            </a:extLst>
          </p:cNvPr>
          <p:cNvSpPr txBox="1"/>
          <p:nvPr/>
        </p:nvSpPr>
        <p:spPr>
          <a:xfrm>
            <a:off x="457200" y="3810000"/>
            <a:ext cx="6399095" cy="1661993"/>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HÃY TÌM VÀ NÊU NHỮNG SÁNG CHẾ GÓP PHẦN TẠO RA SẢN PHẨM MỚI MÀ EM BIẾT?</a:t>
            </a:r>
          </a:p>
        </p:txBody>
      </p:sp>
    </p:spTree>
    <p:extLst>
      <p:ext uri="{BB962C8B-B14F-4D97-AF65-F5344CB8AC3E}">
        <p14:creationId xmlns:p14="http://schemas.microsoft.com/office/powerpoint/2010/main" val="289451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pic>
        <p:nvPicPr>
          <p:cNvPr id="56" name="Google Shape;56;p13"/>
          <p:cNvPicPr preferRelativeResize="0"/>
          <p:nvPr/>
        </p:nvPicPr>
        <p:blipFill>
          <a:blip r:embed="rId4"/>
          <a:stretch>
            <a:fillRect/>
          </a:stretch>
        </p:blipFill>
        <p:spPr>
          <a:xfrm rot="21409943">
            <a:off x="2771604" y="3894097"/>
            <a:ext cx="2409995" cy="1738403"/>
          </a:xfrm>
          <a:prstGeom prst="rect">
            <a:avLst/>
          </a:prstGeom>
          <a:noFill/>
          <a:ln>
            <a:noFill/>
          </a:ln>
        </p:spPr>
      </p:pic>
      <p:pic>
        <p:nvPicPr>
          <p:cNvPr id="59" name="Google Shape;59;p13"/>
          <p:cNvPicPr preferRelativeResize="0"/>
          <p:nvPr/>
        </p:nvPicPr>
        <p:blipFill>
          <a:blip r:embed="rId5"/>
          <a:stretch>
            <a:fillRect/>
          </a:stretch>
        </p:blipFill>
        <p:spPr>
          <a:xfrm>
            <a:off x="611293" y="1197246"/>
            <a:ext cx="1554057" cy="582769"/>
          </a:xfrm>
          <a:prstGeom prst="rect">
            <a:avLst/>
          </a:prstGeom>
          <a:noFill/>
          <a:ln>
            <a:noFill/>
          </a:ln>
        </p:spPr>
      </p:pic>
      <p:pic>
        <p:nvPicPr>
          <p:cNvPr id="60" name="Google Shape;60;p13"/>
          <p:cNvPicPr preferRelativeResize="0"/>
          <p:nvPr/>
        </p:nvPicPr>
        <p:blipFill>
          <a:blip r:embed="rId5"/>
          <a:stretch>
            <a:fillRect/>
          </a:stretch>
        </p:blipFill>
        <p:spPr>
          <a:xfrm>
            <a:off x="2209183" y="1208805"/>
            <a:ext cx="1554057" cy="582769"/>
          </a:xfrm>
          <a:prstGeom prst="rect">
            <a:avLst/>
          </a:prstGeom>
          <a:noFill/>
          <a:ln>
            <a:noFill/>
          </a:ln>
        </p:spPr>
      </p:pic>
      <p:pic>
        <p:nvPicPr>
          <p:cNvPr id="61" name="Google Shape;61;p13"/>
          <p:cNvPicPr preferRelativeResize="0"/>
          <p:nvPr/>
        </p:nvPicPr>
        <p:blipFill>
          <a:blip r:embed="rId5"/>
          <a:stretch>
            <a:fillRect/>
          </a:stretch>
        </p:blipFill>
        <p:spPr>
          <a:xfrm rot="21366245">
            <a:off x="3757958" y="1172306"/>
            <a:ext cx="1554057" cy="582769"/>
          </a:xfrm>
          <a:prstGeom prst="rect">
            <a:avLst/>
          </a:prstGeom>
          <a:noFill/>
          <a:ln>
            <a:noFill/>
          </a:ln>
        </p:spPr>
      </p:pic>
      <p:pic>
        <p:nvPicPr>
          <p:cNvPr id="62" name="Google Shape;62;p13"/>
          <p:cNvPicPr preferRelativeResize="0"/>
          <p:nvPr/>
        </p:nvPicPr>
        <p:blipFill>
          <a:blip r:embed="rId5"/>
          <a:stretch>
            <a:fillRect/>
          </a:stretch>
        </p:blipFill>
        <p:spPr>
          <a:xfrm rot="21180566">
            <a:off x="5269869" y="1084786"/>
            <a:ext cx="1554057" cy="582769"/>
          </a:xfrm>
          <a:prstGeom prst="rect">
            <a:avLst/>
          </a:prstGeom>
          <a:noFill/>
          <a:ln>
            <a:noFill/>
          </a:ln>
        </p:spPr>
      </p:pic>
      <p:pic>
        <p:nvPicPr>
          <p:cNvPr id="64" name="Google Shape;64;p13"/>
          <p:cNvPicPr preferRelativeResize="0"/>
          <p:nvPr/>
        </p:nvPicPr>
        <p:blipFill>
          <a:blip r:embed="rId6"/>
          <a:stretch>
            <a:fillRect/>
          </a:stretch>
        </p:blipFill>
        <p:spPr>
          <a:xfrm rot="21383800">
            <a:off x="692490" y="4266909"/>
            <a:ext cx="1752600" cy="1622154"/>
          </a:xfrm>
          <a:prstGeom prst="rect">
            <a:avLst/>
          </a:prstGeom>
          <a:noFill/>
          <a:ln>
            <a:noFill/>
          </a:ln>
        </p:spPr>
      </p:pic>
      <p:pic>
        <p:nvPicPr>
          <p:cNvPr id="20" name="Picture 19"/>
          <p:cNvPicPr>
            <a:picLocks noChangeAspect="1"/>
          </p:cNvPicPr>
          <p:nvPr/>
        </p:nvPicPr>
        <p:blipFill>
          <a:blip r:embed="rId7"/>
          <a:stretch>
            <a:fillRect/>
          </a:stretch>
        </p:blipFill>
        <p:spPr>
          <a:xfrm rot="21436081">
            <a:off x="690011" y="2225608"/>
            <a:ext cx="7689951" cy="103518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458872" y="2928467"/>
            <a:ext cx="3905945" cy="4299037"/>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62;p13">
            <a:extLst>
              <a:ext uri="{FF2B5EF4-FFF2-40B4-BE49-F238E27FC236}">
                <a16:creationId xmlns:a16="http://schemas.microsoft.com/office/drawing/2014/main" id="{BAC15701-F589-E175-A94D-F9A2344B5B10}"/>
              </a:ext>
            </a:extLst>
          </p:cNvPr>
          <p:cNvPicPr preferRelativeResize="0"/>
          <p:nvPr/>
        </p:nvPicPr>
        <p:blipFill>
          <a:blip r:embed="rId5"/>
          <a:stretch>
            <a:fillRect/>
          </a:stretch>
        </p:blipFill>
        <p:spPr>
          <a:xfrm rot="20924596">
            <a:off x="6819849" y="894301"/>
            <a:ext cx="1554057" cy="582769"/>
          </a:xfrm>
          <a:prstGeom prst="rect">
            <a:avLst/>
          </a:prstGeom>
          <a:noFill/>
          <a:ln>
            <a:noFill/>
          </a:ln>
        </p:spPr>
      </p:pic>
    </p:spTree>
    <p:extLst>
      <p:ext uri="{BB962C8B-B14F-4D97-AF65-F5344CB8AC3E}">
        <p14:creationId xmlns:p14="http://schemas.microsoft.com/office/powerpoint/2010/main" val="315271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9000" r="-12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4C9-E280-0B2D-DAD0-2C96C40CDBFF}"/>
              </a:ext>
            </a:extLst>
          </p:cNvPr>
          <p:cNvSpPr>
            <a:spLocks noGrp="1"/>
          </p:cNvSpPr>
          <p:nvPr>
            <p:ph type="title"/>
          </p:nvPr>
        </p:nvSpPr>
        <p:spPr>
          <a:xfrm>
            <a:off x="997857" y="355524"/>
            <a:ext cx="8153400" cy="609600"/>
          </a:xfrm>
        </p:spPr>
        <p:txBody>
          <a:bodyPr/>
          <a:lstStyle/>
          <a:p>
            <a:pPr algn="ctr"/>
            <a:r>
              <a:rPr lang="en-US" sz="2600" dirty="0" err="1"/>
              <a:t>Một</a:t>
            </a:r>
            <a:r>
              <a:rPr lang="en-US" sz="2600" dirty="0"/>
              <a:t> </a:t>
            </a:r>
            <a:r>
              <a:rPr lang="en-US" sz="2600" dirty="0" err="1"/>
              <a:t>số</a:t>
            </a:r>
            <a:r>
              <a:rPr lang="en-US" sz="2600" dirty="0"/>
              <a:t> </a:t>
            </a:r>
            <a:r>
              <a:rPr lang="en-US" sz="2600" dirty="0" err="1"/>
              <a:t>hình</a:t>
            </a:r>
            <a:r>
              <a:rPr lang="en-US" sz="2600" dirty="0"/>
              <a:t> </a:t>
            </a:r>
            <a:r>
              <a:rPr lang="en-US" sz="2600" dirty="0" err="1"/>
              <a:t>ảnh</a:t>
            </a:r>
            <a:r>
              <a:rPr lang="en-US" sz="2600" dirty="0"/>
              <a:t> </a:t>
            </a:r>
            <a:r>
              <a:rPr lang="en-US" sz="2600" dirty="0" err="1"/>
              <a:t>sáng</a:t>
            </a:r>
            <a:r>
              <a:rPr lang="en-US" sz="2600" dirty="0"/>
              <a:t> </a:t>
            </a:r>
            <a:r>
              <a:rPr lang="en-US" sz="2600" dirty="0" err="1"/>
              <a:t>chế</a:t>
            </a:r>
            <a:r>
              <a:rPr lang="en-US" sz="2600" dirty="0"/>
              <a:t> </a:t>
            </a:r>
            <a:r>
              <a:rPr lang="en-US" sz="2600" dirty="0" err="1"/>
              <a:t>góp</a:t>
            </a:r>
            <a:r>
              <a:rPr lang="en-US" sz="2600" dirty="0"/>
              <a:t> </a:t>
            </a:r>
            <a:r>
              <a:rPr lang="en-US" sz="2600" dirty="0" err="1"/>
              <a:t>phần</a:t>
            </a:r>
            <a:r>
              <a:rPr lang="en-US" sz="2600" dirty="0"/>
              <a:t> </a:t>
            </a:r>
            <a:r>
              <a:rPr lang="en-US" sz="2600" dirty="0" err="1"/>
              <a:t>tạo</a:t>
            </a:r>
            <a:r>
              <a:rPr lang="en-US" sz="2600" dirty="0"/>
              <a:t> </a:t>
            </a:r>
            <a:r>
              <a:rPr lang="en-US" sz="2600" dirty="0" err="1"/>
              <a:t>ra</a:t>
            </a:r>
            <a:r>
              <a:rPr lang="en-US" sz="2600" dirty="0"/>
              <a:t> </a:t>
            </a:r>
            <a:r>
              <a:rPr lang="en-US" sz="2600" dirty="0" err="1"/>
              <a:t>sản</a:t>
            </a:r>
            <a:r>
              <a:rPr lang="en-US" sz="2600" dirty="0"/>
              <a:t> </a:t>
            </a:r>
            <a:r>
              <a:rPr lang="en-US" sz="2600" dirty="0" err="1"/>
              <a:t>phẩm</a:t>
            </a:r>
            <a:r>
              <a:rPr lang="en-US" sz="2600" dirty="0"/>
              <a:t> </a:t>
            </a:r>
            <a:r>
              <a:rPr lang="en-US" sz="2600" dirty="0" err="1"/>
              <a:t>mới</a:t>
            </a:r>
            <a:endParaRPr lang="en-US" sz="2600" dirty="0"/>
          </a:p>
        </p:txBody>
      </p:sp>
      <p:pic>
        <p:nvPicPr>
          <p:cNvPr id="1026" name="Picture 2" descr="Tết xưa: Kênh Ẩm thực mẹ làm gây thương nhớ với những shot hình gian bếp  ngày Tết, toàn những góc kỷ niệm ai ai cũng có">
            <a:extLst>
              <a:ext uri="{FF2B5EF4-FFF2-40B4-BE49-F238E27FC236}">
                <a16:creationId xmlns:a16="http://schemas.microsoft.com/office/drawing/2014/main" id="{4FBC0AAB-7305-952A-72EF-47A9C66FC9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67" t="11209" r="8333"/>
          <a:stretch/>
        </p:blipFill>
        <p:spPr bwMode="auto">
          <a:xfrm>
            <a:off x="1019629" y="1142998"/>
            <a:ext cx="1828800" cy="18023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DB6690-2A28-F2A2-663E-9F913567C0EC}"/>
              </a:ext>
            </a:extLst>
          </p:cNvPr>
          <p:cNvPicPr>
            <a:picLocks noChangeAspect="1"/>
          </p:cNvPicPr>
          <p:nvPr/>
        </p:nvPicPr>
        <p:blipFill rotWithShape="1">
          <a:blip r:embed="rId4"/>
          <a:srcRect l="29033" t="38489" r="40484" b="45883"/>
          <a:stretch/>
        </p:blipFill>
        <p:spPr>
          <a:xfrm>
            <a:off x="3048000" y="1642464"/>
            <a:ext cx="2057400" cy="803408"/>
          </a:xfrm>
          <a:prstGeom prst="rect">
            <a:avLst/>
          </a:prstGeom>
        </p:spPr>
      </p:pic>
      <p:pic>
        <p:nvPicPr>
          <p:cNvPr id="1028" name="Picture 4" descr="Bếp gas dương Eurosun GD209">
            <a:extLst>
              <a:ext uri="{FF2B5EF4-FFF2-40B4-BE49-F238E27FC236}">
                <a16:creationId xmlns:a16="http://schemas.microsoft.com/office/drawing/2014/main" id="{644F0926-DDCF-1CAA-87B0-D73477C9E9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321254"/>
            <a:ext cx="3525999" cy="162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Quét nhà buổi sáng">
            <a:extLst>
              <a:ext uri="{FF2B5EF4-FFF2-40B4-BE49-F238E27FC236}">
                <a16:creationId xmlns:a16="http://schemas.microsoft.com/office/drawing/2014/main" id="{560BECB1-805E-26CF-7052-A2B3D37DCE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975" y="3657600"/>
            <a:ext cx="2052108"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0F4F3C-9CF9-294C-C159-F06F8E4DD148}"/>
              </a:ext>
            </a:extLst>
          </p:cNvPr>
          <p:cNvPicPr>
            <a:picLocks noChangeAspect="1"/>
          </p:cNvPicPr>
          <p:nvPr/>
        </p:nvPicPr>
        <p:blipFill rotWithShape="1">
          <a:blip r:embed="rId4"/>
          <a:srcRect l="29033" t="38489" r="40484" b="45883"/>
          <a:stretch/>
        </p:blipFill>
        <p:spPr>
          <a:xfrm>
            <a:off x="3184071" y="4589396"/>
            <a:ext cx="2057400" cy="803408"/>
          </a:xfrm>
          <a:prstGeom prst="rect">
            <a:avLst/>
          </a:prstGeom>
        </p:spPr>
      </p:pic>
      <p:pic>
        <p:nvPicPr>
          <p:cNvPr id="1032" name="Picture 8" descr="Robot hút bụi lau nhà Thông minh Giá rẻ Chính hãng">
            <a:extLst>
              <a:ext uri="{FF2B5EF4-FFF2-40B4-BE49-F238E27FC236}">
                <a16:creationId xmlns:a16="http://schemas.microsoft.com/office/drawing/2014/main" id="{82D98069-512B-9CAA-F23D-F092B5179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459" y="3815969"/>
            <a:ext cx="3237344" cy="2537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circle(in)">
                                      <p:cBhvr>
                                        <p:cTn id="20" dur="500"/>
                                        <p:tgtEl>
                                          <p:spTgt spid="1030"/>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barn(inVertical)">
                                      <p:cBhvr>
                                        <p:cTn id="2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9000" r="-12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4C9-E280-0B2D-DAD0-2C96C40CDBFF}"/>
              </a:ext>
            </a:extLst>
          </p:cNvPr>
          <p:cNvSpPr>
            <a:spLocks noGrp="1"/>
          </p:cNvSpPr>
          <p:nvPr>
            <p:ph type="title"/>
          </p:nvPr>
        </p:nvSpPr>
        <p:spPr>
          <a:xfrm>
            <a:off x="997857" y="355524"/>
            <a:ext cx="8153400" cy="609600"/>
          </a:xfrm>
        </p:spPr>
        <p:txBody>
          <a:bodyPr/>
          <a:lstStyle/>
          <a:p>
            <a:pPr algn="ctr"/>
            <a:r>
              <a:rPr lang="en-US" sz="2600" dirty="0" err="1"/>
              <a:t>Một</a:t>
            </a:r>
            <a:r>
              <a:rPr lang="en-US" sz="2600" dirty="0"/>
              <a:t> </a:t>
            </a:r>
            <a:r>
              <a:rPr lang="en-US" sz="2600" dirty="0" err="1"/>
              <a:t>số</a:t>
            </a:r>
            <a:r>
              <a:rPr lang="en-US" sz="2600" dirty="0"/>
              <a:t> </a:t>
            </a:r>
            <a:r>
              <a:rPr lang="en-US" sz="2600" dirty="0" err="1"/>
              <a:t>hình</a:t>
            </a:r>
            <a:r>
              <a:rPr lang="en-US" sz="2600" dirty="0"/>
              <a:t> </a:t>
            </a:r>
            <a:r>
              <a:rPr lang="en-US" sz="2600" dirty="0" err="1"/>
              <a:t>ảnh</a:t>
            </a:r>
            <a:r>
              <a:rPr lang="en-US" sz="2600" dirty="0"/>
              <a:t> </a:t>
            </a:r>
            <a:r>
              <a:rPr lang="en-US" sz="2600" dirty="0" err="1"/>
              <a:t>sáng</a:t>
            </a:r>
            <a:r>
              <a:rPr lang="en-US" sz="2600" dirty="0"/>
              <a:t> </a:t>
            </a:r>
            <a:r>
              <a:rPr lang="en-US" sz="2600" dirty="0" err="1"/>
              <a:t>chế</a:t>
            </a:r>
            <a:r>
              <a:rPr lang="en-US" sz="2600" dirty="0"/>
              <a:t> </a:t>
            </a:r>
            <a:r>
              <a:rPr lang="en-US" sz="2600" dirty="0" err="1"/>
              <a:t>góp</a:t>
            </a:r>
            <a:r>
              <a:rPr lang="en-US" sz="2600" dirty="0"/>
              <a:t> </a:t>
            </a:r>
            <a:r>
              <a:rPr lang="en-US" sz="2600" dirty="0" err="1"/>
              <a:t>phần</a:t>
            </a:r>
            <a:r>
              <a:rPr lang="en-US" sz="2600" dirty="0"/>
              <a:t> </a:t>
            </a:r>
            <a:r>
              <a:rPr lang="en-US" sz="2600" dirty="0" err="1"/>
              <a:t>tạo</a:t>
            </a:r>
            <a:r>
              <a:rPr lang="en-US" sz="2600" dirty="0"/>
              <a:t> </a:t>
            </a:r>
            <a:r>
              <a:rPr lang="en-US" sz="2600" dirty="0" err="1"/>
              <a:t>ra</a:t>
            </a:r>
            <a:r>
              <a:rPr lang="en-US" sz="2600" dirty="0"/>
              <a:t> </a:t>
            </a:r>
            <a:r>
              <a:rPr lang="en-US" sz="2600" dirty="0" err="1"/>
              <a:t>sản</a:t>
            </a:r>
            <a:r>
              <a:rPr lang="en-US" sz="2600" dirty="0"/>
              <a:t> </a:t>
            </a:r>
            <a:r>
              <a:rPr lang="en-US" sz="2600" dirty="0" err="1"/>
              <a:t>phẩm</a:t>
            </a:r>
            <a:r>
              <a:rPr lang="en-US" sz="2600" dirty="0"/>
              <a:t> </a:t>
            </a:r>
            <a:r>
              <a:rPr lang="en-US" sz="2600" dirty="0" err="1"/>
              <a:t>mới</a:t>
            </a:r>
            <a:endParaRPr lang="en-US" sz="2600" dirty="0"/>
          </a:p>
        </p:txBody>
      </p:sp>
      <p:pic>
        <p:nvPicPr>
          <p:cNvPr id="3" name="Picture 2" descr="Em hãy đọc thông tin về các nhà sáng chế sau đây và cho biết em thích những  nhà sáng chế nào. Hãy nêu một số thông tin nổi bật về các">
            <a:extLst>
              <a:ext uri="{FF2B5EF4-FFF2-40B4-BE49-F238E27FC236}">
                <a16:creationId xmlns:a16="http://schemas.microsoft.com/office/drawing/2014/main" id="{7B18A21A-B60F-0A2E-9D23-44C2346246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153"/>
          <a:stretch/>
        </p:blipFill>
        <p:spPr bwMode="auto">
          <a:xfrm>
            <a:off x="464716" y="1097125"/>
            <a:ext cx="8214568" cy="2016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A2A260-5A08-E7BE-35D6-5717DC61F1AC}"/>
              </a:ext>
            </a:extLst>
          </p:cNvPr>
          <p:cNvSpPr txBox="1"/>
          <p:nvPr/>
        </p:nvSpPr>
        <p:spPr>
          <a:xfrm>
            <a:off x="2989268" y="3220736"/>
            <a:ext cx="292580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tivi</a:t>
            </a:r>
            <a:r>
              <a:rPr lang="en-US" sz="2800" dirty="0">
                <a:latin typeface="Times New Roman" panose="02020603050405020304" pitchFamily="18" charset="0"/>
                <a:cs typeface="Times New Roman" panose="02020603050405020304" pitchFamily="18" charset="0"/>
              </a:rPr>
              <a:t>)</a:t>
            </a:r>
          </a:p>
        </p:txBody>
      </p:sp>
      <p:pic>
        <p:nvPicPr>
          <p:cNvPr id="7" name="Picture 4" descr="Em hãy đọc thông tin về các nhà sáng chế sau đây và cho biết em thích những  nhà sáng chế nào. Hãy nêu một số thông tin nổi bật về các">
            <a:extLst>
              <a:ext uri="{FF2B5EF4-FFF2-40B4-BE49-F238E27FC236}">
                <a16:creationId xmlns:a16="http://schemas.microsoft.com/office/drawing/2014/main" id="{84C11C19-1EF3-F61E-2237-2A2CEDA52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174" r="2468" b="8979"/>
          <a:stretch/>
        </p:blipFill>
        <p:spPr bwMode="auto">
          <a:xfrm>
            <a:off x="464716" y="4038226"/>
            <a:ext cx="8214568" cy="20679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E32122-585D-7161-59B1-257BA6C32953}"/>
              </a:ext>
            </a:extLst>
          </p:cNvPr>
          <p:cNvSpPr txBox="1"/>
          <p:nvPr/>
        </p:nvSpPr>
        <p:spPr>
          <a:xfrm>
            <a:off x="3608026" y="6138840"/>
            <a:ext cx="1688283"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8A54E-CB59-BA52-5AEB-EB85C84BEDC3}"/>
              </a:ext>
            </a:extLst>
          </p:cNvPr>
          <p:cNvSpPr txBox="1"/>
          <p:nvPr/>
        </p:nvSpPr>
        <p:spPr>
          <a:xfrm>
            <a:off x="1524000" y="957651"/>
            <a:ext cx="6096000" cy="2431435"/>
          </a:xfrm>
          <a:prstGeom prst="rect">
            <a:avLst/>
          </a:prstGeom>
          <a:noFill/>
        </p:spPr>
        <p:txBody>
          <a:bodyPr wrap="square">
            <a:spAutoFit/>
          </a:bodyPr>
          <a:lstStyle/>
          <a:p>
            <a:pPr algn="just" defTabSz="685800"/>
            <a:r>
              <a:rPr lang="en-US" sz="3800" b="1" dirty="0">
                <a:solidFill>
                  <a:srgbClr val="00B050"/>
                </a:solidFill>
                <a:latin typeface="Times New Roman" panose="02020603050405020304" pitchFamily="18" charset="0"/>
                <a:cs typeface="Times New Roman" panose="02020603050405020304" pitchFamily="18" charset="0"/>
              </a:rPr>
              <a:t>Qua </a:t>
            </a:r>
            <a:r>
              <a:rPr lang="en-US" sz="3800" b="1" dirty="0" err="1">
                <a:solidFill>
                  <a:srgbClr val="00B050"/>
                </a:solidFill>
                <a:latin typeface="Times New Roman" panose="02020603050405020304" pitchFamily="18" charset="0"/>
                <a:cs typeface="Times New Roman" panose="02020603050405020304" pitchFamily="18" charset="0"/>
              </a:rPr>
              <a:t>những</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hình</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ảnh</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trên</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em</a:t>
            </a:r>
            <a:r>
              <a:rPr lang="en-US" sz="3800" b="1" dirty="0">
                <a:solidFill>
                  <a:srgbClr val="00B050"/>
                </a:solidFill>
                <a:latin typeface="Times New Roman" panose="02020603050405020304" pitchFamily="18" charset="0"/>
                <a:cs typeface="Times New Roman" panose="02020603050405020304" pitchFamily="18" charset="0"/>
              </a:rPr>
              <a:t> </a:t>
            </a:r>
            <a:r>
              <a:rPr lang="en-US" sz="3800" b="1" dirty="0" err="1">
                <a:solidFill>
                  <a:srgbClr val="00B050"/>
                </a:solidFill>
                <a:latin typeface="Times New Roman" panose="02020603050405020304" pitchFamily="18" charset="0"/>
                <a:cs typeface="Times New Roman" panose="02020603050405020304" pitchFamily="18" charset="0"/>
              </a:rPr>
              <a:t>hãy</a:t>
            </a:r>
            <a:r>
              <a:rPr lang="en-US" sz="3800" b="1" dirty="0">
                <a:solidFill>
                  <a:srgbClr val="00B050"/>
                </a:solidFill>
                <a:latin typeface="Times New Roman" panose="02020603050405020304" pitchFamily="18" charset="0"/>
                <a:cs typeface="Times New Roman" panose="02020603050405020304" pitchFamily="18" charset="0"/>
              </a:rPr>
              <a:t> d</a:t>
            </a:r>
            <a:r>
              <a:rPr lang="vi-VN" sz="3800" b="1" dirty="0">
                <a:solidFill>
                  <a:srgbClr val="00B050"/>
                </a:solidFill>
                <a:latin typeface="Times New Roman" panose="02020603050405020304" pitchFamily="18" charset="0"/>
              </a:rPr>
              <a:t>ự đoán sáng chế đã làm thay đổi và phát triển công nghệ như thế nào</a:t>
            </a:r>
            <a:r>
              <a:rPr lang="en-US" sz="38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849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B9B528-4904-9AFD-2840-5E1A968D51DA}"/>
              </a:ext>
            </a:extLst>
          </p:cNvPr>
          <p:cNvSpPr txBox="1"/>
          <p:nvPr/>
        </p:nvSpPr>
        <p:spPr>
          <a:xfrm rot="21435184">
            <a:off x="821346" y="1041016"/>
            <a:ext cx="2121093" cy="715581"/>
          </a:xfrm>
          <a:prstGeom prst="rect">
            <a:avLst/>
          </a:prstGeom>
          <a:noFill/>
        </p:spPr>
        <p:txBody>
          <a:bodyPr wrap="none" rtlCol="0">
            <a:spAutoFit/>
          </a:bodyPr>
          <a:lstStyle/>
          <a:p>
            <a:pPr defTabSz="685800"/>
            <a:r>
              <a:rPr lang="en-US" sz="4050" dirty="0" err="1">
                <a:solidFill>
                  <a:prstClr val="white"/>
                </a:solidFill>
                <a:latin typeface="Calibri" panose="020F0502020204030204"/>
              </a:rPr>
              <a:t>Ghi</a:t>
            </a:r>
            <a:r>
              <a:rPr lang="en-US" sz="4050" dirty="0">
                <a:solidFill>
                  <a:prstClr val="white"/>
                </a:solidFill>
                <a:latin typeface="Calibri" panose="020F0502020204030204"/>
              </a:rPr>
              <a:t> </a:t>
            </a:r>
            <a:r>
              <a:rPr lang="en-US" sz="4050" dirty="0" err="1">
                <a:solidFill>
                  <a:prstClr val="white"/>
                </a:solidFill>
                <a:latin typeface="Calibri" panose="020F0502020204030204"/>
              </a:rPr>
              <a:t>nhớ</a:t>
            </a:r>
            <a:r>
              <a:rPr lang="en-US" sz="4050" dirty="0">
                <a:solidFill>
                  <a:prstClr val="white"/>
                </a:solidFill>
                <a:latin typeface="Calibri" panose="020F0502020204030204"/>
              </a:rPr>
              <a:t>: </a:t>
            </a:r>
          </a:p>
        </p:txBody>
      </p:sp>
      <p:sp>
        <p:nvSpPr>
          <p:cNvPr id="6" name="TextBox 5">
            <a:extLst>
              <a:ext uri="{FF2B5EF4-FFF2-40B4-BE49-F238E27FC236}">
                <a16:creationId xmlns:a16="http://schemas.microsoft.com/office/drawing/2014/main" id="{5C6024F0-4740-490C-0E5F-374AD33D8CAF}"/>
              </a:ext>
            </a:extLst>
          </p:cNvPr>
          <p:cNvSpPr txBox="1"/>
          <p:nvPr/>
        </p:nvSpPr>
        <p:spPr>
          <a:xfrm rot="21446967">
            <a:off x="991146" y="1681515"/>
            <a:ext cx="7161706" cy="3706143"/>
          </a:xfrm>
          <a:prstGeom prst="rect">
            <a:avLst/>
          </a:prstGeom>
          <a:noFill/>
        </p:spPr>
        <p:txBody>
          <a:bodyPr wrap="square">
            <a:spAutoFit/>
          </a:bodyPr>
          <a:lstStyle/>
          <a:p>
            <a:pPr algn="just" defTabSz="685800">
              <a:lnSpc>
                <a:spcPct val="150000"/>
              </a:lnSpc>
            </a:pPr>
            <a:r>
              <a:rPr lang="en-US" sz="3200" dirty="0">
                <a:solidFill>
                  <a:prstClr val="black"/>
                </a:solidFill>
                <a:latin typeface="Calibri" panose="020F0502020204030204"/>
              </a:rPr>
              <a:t>	</a:t>
            </a:r>
            <a:r>
              <a:rPr lang="vi-VN" sz="3200" dirty="0">
                <a:solidFill>
                  <a:prstClr val="white"/>
                </a:solidFill>
                <a:latin typeface="Arial" panose="020B0604020202020204" pitchFamily="34" charset="0"/>
              </a:rPr>
              <a:t>Các sáng chế góp phần tạo ra sản phẩm mới, cải tiến sản phẩm, thúc đẩy sự phát triển của công nghệ, giúp đời sống con người tiện nghi và văn minh hơn.</a:t>
            </a:r>
            <a:endParaRPr lang="en-US" sz="3200" dirty="0">
              <a:solidFill>
                <a:prstClr val="white"/>
              </a:solidFill>
              <a:latin typeface="Calibri" panose="020F0502020204030204"/>
            </a:endParaRPr>
          </a:p>
        </p:txBody>
      </p:sp>
    </p:spTree>
    <p:extLst>
      <p:ext uri="{BB962C8B-B14F-4D97-AF65-F5344CB8AC3E}">
        <p14:creationId xmlns:p14="http://schemas.microsoft.com/office/powerpoint/2010/main" val="168533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5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0BB24F-0E5A-FF08-50E2-8F6D5E071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367">
            <a:off x="82424" y="-150464"/>
            <a:ext cx="6539517" cy="4863211"/>
          </a:xfrm>
          <a:prstGeom prst="rect">
            <a:avLst/>
          </a:prstGeom>
        </p:spPr>
      </p:pic>
      <p:sp>
        <p:nvSpPr>
          <p:cNvPr id="22" name="Rectangle 21">
            <a:extLst>
              <a:ext uri="{FF2B5EF4-FFF2-40B4-BE49-F238E27FC236}">
                <a16:creationId xmlns:a16="http://schemas.microsoft.com/office/drawing/2014/main" id="{36DB76E2-ECC0-3D82-6645-A1B4147C3F12}"/>
              </a:ext>
            </a:extLst>
          </p:cNvPr>
          <p:cNvSpPr/>
          <p:nvPr/>
        </p:nvSpPr>
        <p:spPr>
          <a:xfrm rot="59146">
            <a:off x="842604" y="552271"/>
            <a:ext cx="2198358" cy="530915"/>
          </a:xfrm>
          <a:prstGeom prst="rect">
            <a:avLst/>
          </a:prstGeom>
          <a:noFill/>
        </p:spPr>
        <p:txBody>
          <a:bodyPr wrap="none" lIns="68580" tIns="34290" rIns="68580" bIns="34290">
            <a:spAutoFit/>
          </a:bodyPr>
          <a:lstStyle/>
          <a:p>
            <a:pPr algn="ctr" defTabSz="685800"/>
            <a:r>
              <a:rPr lang="en-US" sz="3000" b="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VẬN DỤNG</a:t>
            </a:r>
          </a:p>
        </p:txBody>
      </p:sp>
      <p:pic>
        <p:nvPicPr>
          <p:cNvPr id="4" name="Picture 3">
            <a:extLst>
              <a:ext uri="{FF2B5EF4-FFF2-40B4-BE49-F238E27FC236}">
                <a16:creationId xmlns:a16="http://schemas.microsoft.com/office/drawing/2014/main" id="{29179A0E-216B-5EE2-DD2E-DFCE42584B1A}"/>
              </a:ext>
            </a:extLst>
          </p:cNvPr>
          <p:cNvPicPr>
            <a:picLocks noChangeAspect="1"/>
          </p:cNvPicPr>
          <p:nvPr/>
        </p:nvPicPr>
        <p:blipFill rotWithShape="1">
          <a:blip r:embed="rId4">
            <a:extLst>
              <a:ext uri="{28A0092B-C50C-407E-A947-70E740481C1C}">
                <a14:useLocalDpi xmlns:a14="http://schemas.microsoft.com/office/drawing/2010/main" val="0"/>
              </a:ext>
            </a:extLst>
          </a:blip>
          <a:srcRect t="18920" b="13710"/>
          <a:stretch/>
        </p:blipFill>
        <p:spPr>
          <a:xfrm>
            <a:off x="4267200" y="3392831"/>
            <a:ext cx="5143500" cy="3465169"/>
          </a:xfrm>
          <a:prstGeom prst="rect">
            <a:avLst/>
          </a:prstGeom>
        </p:spPr>
      </p:pic>
      <p:pic>
        <p:nvPicPr>
          <p:cNvPr id="2" name="Google Shape;64;p13">
            <a:extLst>
              <a:ext uri="{FF2B5EF4-FFF2-40B4-BE49-F238E27FC236}">
                <a16:creationId xmlns:a16="http://schemas.microsoft.com/office/drawing/2014/main" id="{26F491CF-2BB9-1197-0D43-72435FC1146D}"/>
              </a:ext>
            </a:extLst>
          </p:cNvPr>
          <p:cNvPicPr preferRelativeResize="0"/>
          <p:nvPr/>
        </p:nvPicPr>
        <p:blipFill>
          <a:blip r:embed="rId5"/>
          <a:stretch>
            <a:fillRect/>
          </a:stretch>
        </p:blipFill>
        <p:spPr>
          <a:xfrm>
            <a:off x="-228600" y="4764139"/>
            <a:ext cx="3074957" cy="2180604"/>
          </a:xfrm>
          <a:prstGeom prst="rect">
            <a:avLst/>
          </a:prstGeom>
          <a:noFill/>
          <a:ln>
            <a:noFill/>
          </a:ln>
        </p:spPr>
      </p:pic>
      <p:sp>
        <p:nvSpPr>
          <p:cNvPr id="3" name="TextBox 2">
            <a:extLst>
              <a:ext uri="{FF2B5EF4-FFF2-40B4-BE49-F238E27FC236}">
                <a16:creationId xmlns:a16="http://schemas.microsoft.com/office/drawing/2014/main" id="{C61ADBC0-5C53-DEE2-25E8-D4AB4FF8E9D6}"/>
              </a:ext>
            </a:extLst>
          </p:cNvPr>
          <p:cNvSpPr txBox="1"/>
          <p:nvPr/>
        </p:nvSpPr>
        <p:spPr>
          <a:xfrm>
            <a:off x="1004496" y="1316214"/>
            <a:ext cx="4695372" cy="2062103"/>
          </a:xfrm>
          <a:prstGeom prst="rect">
            <a:avLst/>
          </a:prstGeom>
          <a:noFill/>
        </p:spPr>
        <p:txBody>
          <a:bodyPr wrap="square" rtlCol="0">
            <a:spAutoFit/>
          </a:bodyPr>
          <a:lstStyle/>
          <a:p>
            <a:pPr algn="just"/>
            <a:r>
              <a:rPr lang="en-US" sz="3200" dirty="0" err="1">
                <a:solidFill>
                  <a:schemeClr val="bg1"/>
                </a:solidFill>
              </a:rPr>
              <a:t>Hãy</a:t>
            </a:r>
            <a:r>
              <a:rPr lang="en-US" sz="3200" dirty="0">
                <a:solidFill>
                  <a:schemeClr val="bg1"/>
                </a:solidFill>
              </a:rPr>
              <a:t> </a:t>
            </a:r>
            <a:r>
              <a:rPr lang="en-US" sz="3200" dirty="0" err="1">
                <a:solidFill>
                  <a:schemeClr val="bg1"/>
                </a:solidFill>
              </a:rPr>
              <a:t>kể</a:t>
            </a:r>
            <a:r>
              <a:rPr lang="en-US" sz="3200" dirty="0">
                <a:solidFill>
                  <a:schemeClr val="bg1"/>
                </a:solidFill>
              </a:rPr>
              <a:t> </a:t>
            </a:r>
            <a:r>
              <a:rPr lang="en-US" sz="3200" dirty="0" err="1">
                <a:solidFill>
                  <a:schemeClr val="bg1"/>
                </a:solidFill>
              </a:rPr>
              <a:t>tên</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sáng</a:t>
            </a:r>
            <a:r>
              <a:rPr lang="en-US" sz="3200" dirty="0">
                <a:solidFill>
                  <a:schemeClr val="bg1"/>
                </a:solidFill>
              </a:rPr>
              <a:t> </a:t>
            </a:r>
            <a:r>
              <a:rPr lang="en-US" sz="3200" dirty="0" err="1">
                <a:solidFill>
                  <a:schemeClr val="bg1"/>
                </a:solidFill>
              </a:rPr>
              <a:t>chế</a:t>
            </a:r>
            <a:r>
              <a:rPr lang="en-US" sz="3200" dirty="0">
                <a:solidFill>
                  <a:schemeClr val="bg1"/>
                </a:solidFill>
              </a:rPr>
              <a:t> </a:t>
            </a:r>
            <a:r>
              <a:rPr lang="en-US" sz="3200" dirty="0" err="1">
                <a:solidFill>
                  <a:schemeClr val="bg1"/>
                </a:solidFill>
              </a:rPr>
              <a:t>mà</a:t>
            </a:r>
            <a:r>
              <a:rPr lang="en-US" sz="3200" dirty="0">
                <a:solidFill>
                  <a:schemeClr val="bg1"/>
                </a:solidFill>
              </a:rPr>
              <a:t> </a:t>
            </a:r>
            <a:r>
              <a:rPr lang="en-US" sz="3200" dirty="0" err="1">
                <a:solidFill>
                  <a:schemeClr val="bg1"/>
                </a:solidFill>
              </a:rPr>
              <a:t>em</a:t>
            </a:r>
            <a:r>
              <a:rPr lang="en-US" sz="3200" dirty="0">
                <a:solidFill>
                  <a:schemeClr val="bg1"/>
                </a:solidFill>
              </a:rPr>
              <a:t> </a:t>
            </a:r>
            <a:r>
              <a:rPr lang="en-US" sz="3200" dirty="0" err="1">
                <a:solidFill>
                  <a:schemeClr val="bg1"/>
                </a:solidFill>
              </a:rPr>
              <a:t>biết</a:t>
            </a:r>
            <a:r>
              <a:rPr lang="en-US" sz="3200" dirty="0">
                <a:solidFill>
                  <a:schemeClr val="bg1"/>
                </a:solidFill>
              </a:rPr>
              <a:t> </a:t>
            </a:r>
            <a:r>
              <a:rPr lang="en-US" sz="3200" dirty="0" err="1">
                <a:solidFill>
                  <a:schemeClr val="bg1"/>
                </a:solidFill>
              </a:rPr>
              <a:t>góp</a:t>
            </a:r>
            <a:r>
              <a:rPr lang="en-US" sz="3200" dirty="0">
                <a:solidFill>
                  <a:schemeClr val="bg1"/>
                </a:solidFill>
              </a:rPr>
              <a:t> </a:t>
            </a:r>
            <a:r>
              <a:rPr lang="en-US" sz="3200" dirty="0" err="1">
                <a:solidFill>
                  <a:schemeClr val="bg1"/>
                </a:solidFill>
              </a:rPr>
              <a:t>phần</a:t>
            </a:r>
            <a:r>
              <a:rPr lang="en-US" sz="3200" dirty="0">
                <a:solidFill>
                  <a:schemeClr val="bg1"/>
                </a:solidFill>
              </a:rPr>
              <a:t> </a:t>
            </a:r>
            <a:r>
              <a:rPr lang="en-US" sz="3200" dirty="0" err="1">
                <a:solidFill>
                  <a:schemeClr val="bg1"/>
                </a:solidFill>
              </a:rPr>
              <a:t>tạo</a:t>
            </a:r>
            <a:r>
              <a:rPr lang="en-US" sz="3200" dirty="0">
                <a:solidFill>
                  <a:schemeClr val="bg1"/>
                </a:solidFill>
              </a:rPr>
              <a:t> </a:t>
            </a:r>
            <a:r>
              <a:rPr lang="en-US" sz="3200" dirty="0" err="1">
                <a:solidFill>
                  <a:schemeClr val="bg1"/>
                </a:solidFill>
              </a:rPr>
              <a:t>nên</a:t>
            </a:r>
            <a:r>
              <a:rPr lang="en-US" sz="3200" dirty="0">
                <a:solidFill>
                  <a:schemeClr val="bg1"/>
                </a:solidFill>
              </a:rPr>
              <a:t> </a:t>
            </a:r>
            <a:r>
              <a:rPr lang="en-US" sz="3200" dirty="0" err="1">
                <a:solidFill>
                  <a:schemeClr val="bg1"/>
                </a:solidFill>
              </a:rPr>
              <a:t>sự</a:t>
            </a:r>
            <a:r>
              <a:rPr lang="en-US" sz="3200" dirty="0">
                <a:solidFill>
                  <a:schemeClr val="bg1"/>
                </a:solidFill>
              </a:rPr>
              <a:t> </a:t>
            </a:r>
            <a:r>
              <a:rPr lang="en-US" sz="3200" dirty="0" err="1">
                <a:solidFill>
                  <a:schemeClr val="bg1"/>
                </a:solidFill>
              </a:rPr>
              <a:t>thay</a:t>
            </a:r>
            <a:r>
              <a:rPr lang="en-US" sz="3200" dirty="0">
                <a:solidFill>
                  <a:schemeClr val="bg1"/>
                </a:solidFill>
              </a:rPr>
              <a:t> </a:t>
            </a:r>
            <a:r>
              <a:rPr lang="en-US" sz="3200" dirty="0" err="1">
                <a:solidFill>
                  <a:schemeClr val="bg1"/>
                </a:solidFill>
              </a:rPr>
              <a:t>đổi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phát</a:t>
            </a:r>
            <a:r>
              <a:rPr lang="en-US" sz="3200" dirty="0">
                <a:solidFill>
                  <a:schemeClr val="bg1"/>
                </a:solidFill>
              </a:rPr>
              <a:t> </a:t>
            </a:r>
            <a:r>
              <a:rPr lang="en-US" sz="3200" dirty="0" err="1">
                <a:solidFill>
                  <a:schemeClr val="bg1"/>
                </a:solidFill>
              </a:rPr>
              <a:t>triển</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nghệ</a:t>
            </a:r>
            <a:r>
              <a:rPr lang="en-US" sz="3200" dirty="0">
                <a:solidFill>
                  <a:schemeClr val="bg1"/>
                </a:solidFill>
              </a:rPr>
              <a:t>?</a:t>
            </a:r>
          </a:p>
        </p:txBody>
      </p:sp>
    </p:spTree>
    <p:extLst>
      <p:ext uri="{BB962C8B-B14F-4D97-AF65-F5344CB8AC3E}">
        <p14:creationId xmlns:p14="http://schemas.microsoft.com/office/powerpoint/2010/main" val="31266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9CF26191-6E62-93CD-7974-FDAD29CF05D8}"/>
              </a:ext>
            </a:extLst>
          </p:cNvPr>
          <p:cNvPicPr>
            <a:picLocks noChangeAspect="1"/>
          </p:cNvPicPr>
          <p:nvPr/>
        </p:nvPicPr>
        <p:blipFill rotWithShape="1">
          <a:blip r:embed="rId3"/>
          <a:srcRect l="5322" t="42793" r="63678" b="24073"/>
          <a:stretch/>
        </p:blipFill>
        <p:spPr>
          <a:xfrm>
            <a:off x="1509496" y="205133"/>
            <a:ext cx="5395539" cy="3242401"/>
          </a:xfrm>
          <a:prstGeom prst="rect">
            <a:avLst/>
          </a:prstGeom>
        </p:spPr>
      </p:pic>
      <p:pic>
        <p:nvPicPr>
          <p:cNvPr id="7" name="Picture 6">
            <a:extLst>
              <a:ext uri="{FF2B5EF4-FFF2-40B4-BE49-F238E27FC236}">
                <a16:creationId xmlns:a16="http://schemas.microsoft.com/office/drawing/2014/main" id="{AE7FB146-3A15-326B-537A-FF10F34A21E0}"/>
              </a:ext>
            </a:extLst>
          </p:cNvPr>
          <p:cNvPicPr>
            <a:picLocks noChangeAspect="1"/>
          </p:cNvPicPr>
          <p:nvPr/>
        </p:nvPicPr>
        <p:blipFill rotWithShape="1">
          <a:blip r:embed="rId3"/>
          <a:srcRect l="36653" t="43690" r="28871" b="24073"/>
          <a:stretch/>
        </p:blipFill>
        <p:spPr>
          <a:xfrm>
            <a:off x="2362200" y="3493062"/>
            <a:ext cx="5810179" cy="3054591"/>
          </a:xfrm>
          <a:prstGeom prst="rect">
            <a:avLst/>
          </a:prstGeom>
        </p:spPr>
      </p:pic>
      <p:sp>
        <p:nvSpPr>
          <p:cNvPr id="5" name="Rectangle 4"/>
          <p:cNvSpPr/>
          <p:nvPr/>
        </p:nvSpPr>
        <p:spPr>
          <a:xfrm>
            <a:off x="-4916" y="0"/>
            <a:ext cx="3048000" cy="34930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hlinkClick r:id="rId4" action="ppaction://hlinksldjump"/>
              </a:rPr>
              <a:t>1</a:t>
            </a:r>
            <a:endParaRPr lang="en-US" sz="8000" b="1" dirty="0"/>
          </a:p>
        </p:txBody>
      </p:sp>
      <p:sp>
        <p:nvSpPr>
          <p:cNvPr id="9" name="Rectangle 8"/>
          <p:cNvSpPr/>
          <p:nvPr/>
        </p:nvSpPr>
        <p:spPr>
          <a:xfrm>
            <a:off x="3043084" y="-18206"/>
            <a:ext cx="3096944" cy="35294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0" b="1" dirty="0">
                <a:hlinkClick r:id="rId5" action="ppaction://hlinksldjump"/>
              </a:rPr>
              <a:t>2</a:t>
            </a:r>
            <a:endParaRPr lang="en-US" sz="8000" b="1" dirty="0"/>
          </a:p>
        </p:txBody>
      </p:sp>
      <p:sp>
        <p:nvSpPr>
          <p:cNvPr id="14" name="Rectangle 13"/>
          <p:cNvSpPr/>
          <p:nvPr/>
        </p:nvSpPr>
        <p:spPr>
          <a:xfrm>
            <a:off x="6091084" y="0"/>
            <a:ext cx="3048000" cy="34930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0" b="1">
                <a:hlinkClick r:id="rId6" action="ppaction://hlinksldjump"/>
              </a:rPr>
              <a:t>3</a:t>
            </a:r>
            <a:endParaRPr lang="en-US" sz="8000" b="1"/>
          </a:p>
        </p:txBody>
      </p:sp>
      <p:sp>
        <p:nvSpPr>
          <p:cNvPr id="6" name="Diamond 5">
            <a:hlinkClick r:id="rId5" action="ppaction://hlinksldjump"/>
          </p:cNvPr>
          <p:cNvSpPr/>
          <p:nvPr/>
        </p:nvSpPr>
        <p:spPr>
          <a:xfrm>
            <a:off x="223684" y="223010"/>
            <a:ext cx="304800" cy="55752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5-Point Star 16">
            <a:hlinkClick r:id="rId6" action="ppaction://hlinksldjump"/>
          </p:cNvPr>
          <p:cNvSpPr/>
          <p:nvPr/>
        </p:nvSpPr>
        <p:spPr>
          <a:xfrm>
            <a:off x="3271684" y="223010"/>
            <a:ext cx="381000" cy="557524"/>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Flowchart: Extract 17">
            <a:hlinkClick r:id="rId7" action="ppaction://hlinksldjump"/>
          </p:cNvPr>
          <p:cNvSpPr/>
          <p:nvPr/>
        </p:nvSpPr>
        <p:spPr>
          <a:xfrm>
            <a:off x="6319684" y="223010"/>
            <a:ext cx="381000" cy="557524"/>
          </a:xfrm>
          <a:prstGeom prst="flowChartExtra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p:cNvSpPr/>
          <p:nvPr/>
        </p:nvSpPr>
        <p:spPr>
          <a:xfrm>
            <a:off x="2966884" y="3493062"/>
            <a:ext cx="3161071" cy="336493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0" b="1" dirty="0">
                <a:hlinkClick r:id="rId8" action="ppaction://hlinksldjump"/>
              </a:rPr>
              <a:t>5</a:t>
            </a:r>
            <a:endParaRPr lang="en-US" sz="8000" b="1" dirty="0"/>
          </a:p>
        </p:txBody>
      </p:sp>
      <p:sp>
        <p:nvSpPr>
          <p:cNvPr id="13" name="Rectangle 12"/>
          <p:cNvSpPr/>
          <p:nvPr/>
        </p:nvSpPr>
        <p:spPr>
          <a:xfrm>
            <a:off x="-1" y="3493062"/>
            <a:ext cx="3031011" cy="336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hlinkClick r:id="rId7" action="ppaction://hlinksldjump"/>
              </a:rPr>
              <a:t>4</a:t>
            </a:r>
            <a:endParaRPr lang="en-US" sz="8000" b="1" dirty="0"/>
          </a:p>
        </p:txBody>
      </p:sp>
      <p:sp>
        <p:nvSpPr>
          <p:cNvPr id="15" name="Rectangle 14"/>
          <p:cNvSpPr/>
          <p:nvPr/>
        </p:nvSpPr>
        <p:spPr>
          <a:xfrm>
            <a:off x="6091084" y="3493062"/>
            <a:ext cx="3048000" cy="33649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0" b="1">
                <a:hlinkClick r:id="rId9" action="ppaction://hlinksldjump"/>
              </a:rPr>
              <a:t>6</a:t>
            </a:r>
            <a:endParaRPr lang="en-US" sz="8000" b="1"/>
          </a:p>
        </p:txBody>
      </p:sp>
      <p:sp>
        <p:nvSpPr>
          <p:cNvPr id="19" name="Plus 18">
            <a:hlinkClick r:id="rId8" action="ppaction://hlinksldjump"/>
          </p:cNvPr>
          <p:cNvSpPr/>
          <p:nvPr/>
        </p:nvSpPr>
        <p:spPr>
          <a:xfrm>
            <a:off x="147484" y="3725127"/>
            <a:ext cx="381000" cy="580162"/>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Cloud 19">
            <a:hlinkClick r:id="rId9" action="ppaction://hlinksldjump"/>
          </p:cNvPr>
          <p:cNvSpPr/>
          <p:nvPr/>
        </p:nvSpPr>
        <p:spPr>
          <a:xfrm>
            <a:off x="3271684" y="3725127"/>
            <a:ext cx="381000" cy="58016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Flowchart: Punched Tape 23">
            <a:hlinkClick r:id="rId10" action="ppaction://hlinksldjump"/>
          </p:cNvPr>
          <p:cNvSpPr/>
          <p:nvPr/>
        </p:nvSpPr>
        <p:spPr>
          <a:xfrm>
            <a:off x="6319684" y="3725127"/>
            <a:ext cx="357648" cy="522146"/>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0321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indefinite"/>
                      </p:stCondLst>
                      <p:childTnLst>
                        <p:par>
                          <p:cTn id="13" fill="hold">
                            <p:stCondLst>
                              <p:cond delay="0"/>
                            </p:stCondLst>
                            <p:childTnLst>
                              <p:par>
                                <p:cTn id="14" presetID="26" presetClass="exit" presetSubtype="0" fill="hold" grpId="0" nodeType="clickEffect">
                                  <p:stCondLst>
                                    <p:cond delay="0"/>
                                  </p:stCondLst>
                                  <p:childTnLst>
                                    <p:animEffect transition="out" filter="wipe(down)">
                                      <p:cBhvr>
                                        <p:cTn id="15" dur="45" accel="50000">
                                          <p:stCondLst>
                                            <p:cond delay="455"/>
                                          </p:stCondLst>
                                        </p:cTn>
                                        <p:tgtEl>
                                          <p:spTgt spid="18"/>
                                        </p:tgtEl>
                                      </p:cBhvr>
                                    </p:animEffect>
                                    <p:anim calcmode="lin" valueType="num">
                                      <p:cBhvr>
                                        <p:cTn id="16" dur="455"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17" dur="44">
                                          <p:stCondLst>
                                            <p:cond delay="455"/>
                                          </p:stCondLst>
                                        </p:cTn>
                                        <p:tgtEl>
                                          <p:spTgt spid="18"/>
                                        </p:tgtEl>
                                        <p:attrNameLst>
                                          <p:attrName>ppt_x</p:attrName>
                                        </p:attrNameLst>
                                      </p:cBhvr>
                                      <p:tavLst>
                                        <p:tav tm="0">
                                          <p:val>
                                            <p:strVal val="ppt_x"/>
                                          </p:val>
                                        </p:tav>
                                        <p:tav tm="100000">
                                          <p:val>
                                            <p:strVal val="ppt_x"/>
                                          </p:val>
                                        </p:tav>
                                      </p:tavLst>
                                    </p:anim>
                                    <p:anim calcmode="lin" valueType="num">
                                      <p:cBhvr>
                                        <p:cTn id="18" dur="166"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 dur="166" tmFilter="0, 0; 0.125,0.2665; 0.25,0.4; 0.375,0.465; 0.5,0.5;  0.625,0.535; 0.75,0.6; 0.875,0.7335; 1,1">
                                          <p:stCondLst>
                                            <p:cond delay="166"/>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 dur="83" tmFilter="0, 0; 0.125,0.2665; 0.25,0.4; 0.375,0.465; 0.5,0.5;  0.625,0.535; 0.75,0.6; 0.875,0.7335; 1,1">
                                          <p:stCondLst>
                                            <p:cond delay="331"/>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 dur="41" tmFilter="0, 0; 0.125,0.2665; 0.25,0.4; 0.375,0.465; 0.5,0.5;  0.625,0.535; 0.75,0.6; 0.875,0.7335; 1,1">
                                          <p:stCondLst>
                                            <p:cond delay="414"/>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 dur="45" accel="50000">
                                          <p:stCondLst>
                                            <p:cond delay="455"/>
                                          </p:stCondLst>
                                        </p:cTn>
                                        <p:tgtEl>
                                          <p:spTgt spid="18"/>
                                        </p:tgtEl>
                                        <p:attrNameLst>
                                          <p:attrName>ppt_y</p:attrName>
                                        </p:attrNameLst>
                                      </p:cBhvr>
                                      <p:tavLst>
                                        <p:tav tm="0">
                                          <p:val>
                                            <p:strVal val="ppt_y"/>
                                          </p:val>
                                        </p:tav>
                                        <p:tav tm="100000">
                                          <p:val>
                                            <p:strVal val="ppt_y+ppt_h"/>
                                          </p:val>
                                        </p:tav>
                                      </p:tavLst>
                                    </p:anim>
                                    <p:animScale>
                                      <p:cBhvr>
                                        <p:cTn id="23" dur="6">
                                          <p:stCondLst>
                                            <p:cond delay="155"/>
                                          </p:stCondLst>
                                        </p:cTn>
                                        <p:tgtEl>
                                          <p:spTgt spid="18"/>
                                        </p:tgtEl>
                                      </p:cBhvr>
                                      <p:to x="100000" y="60000"/>
                                    </p:animScale>
                                    <p:animScale>
                                      <p:cBhvr>
                                        <p:cTn id="24" dur="41" decel="50000">
                                          <p:stCondLst>
                                            <p:cond delay="162"/>
                                          </p:stCondLst>
                                        </p:cTn>
                                        <p:tgtEl>
                                          <p:spTgt spid="18"/>
                                        </p:tgtEl>
                                      </p:cBhvr>
                                      <p:to x="100000" y="100000"/>
                                    </p:animScale>
                                    <p:animScale>
                                      <p:cBhvr>
                                        <p:cTn id="25" dur="6">
                                          <p:stCondLst>
                                            <p:cond delay="328"/>
                                          </p:stCondLst>
                                        </p:cTn>
                                        <p:tgtEl>
                                          <p:spTgt spid="18"/>
                                        </p:tgtEl>
                                      </p:cBhvr>
                                      <p:to x="100000" y="80000"/>
                                    </p:animScale>
                                    <p:animScale>
                                      <p:cBhvr>
                                        <p:cTn id="26" dur="41" decel="50000">
                                          <p:stCondLst>
                                            <p:cond delay="335"/>
                                          </p:stCondLst>
                                        </p:cTn>
                                        <p:tgtEl>
                                          <p:spTgt spid="18"/>
                                        </p:tgtEl>
                                      </p:cBhvr>
                                      <p:to x="100000" y="100000"/>
                                    </p:animScale>
                                    <p:animScale>
                                      <p:cBhvr>
                                        <p:cTn id="27" dur="6">
                                          <p:stCondLst>
                                            <p:cond delay="410"/>
                                          </p:stCondLst>
                                        </p:cTn>
                                        <p:tgtEl>
                                          <p:spTgt spid="18"/>
                                        </p:tgtEl>
                                      </p:cBhvr>
                                      <p:to x="100000" y="90000"/>
                                    </p:animScale>
                                    <p:animScale>
                                      <p:cBhvr>
                                        <p:cTn id="28" dur="41" decel="50000">
                                          <p:stCondLst>
                                            <p:cond delay="417"/>
                                          </p:stCondLst>
                                        </p:cTn>
                                        <p:tgtEl>
                                          <p:spTgt spid="18"/>
                                        </p:tgtEl>
                                      </p:cBhvr>
                                      <p:to x="100000" y="100000"/>
                                    </p:animScale>
                                    <p:animScale>
                                      <p:cBhvr>
                                        <p:cTn id="29" dur="6">
                                          <p:stCondLst>
                                            <p:cond delay="452"/>
                                          </p:stCondLst>
                                        </p:cTn>
                                        <p:tgtEl>
                                          <p:spTgt spid="18"/>
                                        </p:tgtEl>
                                      </p:cBhvr>
                                      <p:to x="100000" y="95000"/>
                                    </p:animScale>
                                    <p:animScale>
                                      <p:cBhvr>
                                        <p:cTn id="30" dur="41" decel="50000">
                                          <p:stCondLst>
                                            <p:cond delay="458"/>
                                          </p:stCondLst>
                                        </p:cTn>
                                        <p:tgtEl>
                                          <p:spTgt spid="18"/>
                                        </p:tgtEl>
                                      </p:cBhvr>
                                      <p:to x="100000" y="100000"/>
                                    </p:animScale>
                                    <p:set>
                                      <p:cBhvr>
                                        <p:cTn id="31" dur="1" fill="hold">
                                          <p:stCondLst>
                                            <p:cond delay="499"/>
                                          </p:stCondLst>
                                        </p:cTn>
                                        <p:tgtEl>
                                          <p:spTgt spid="18"/>
                                        </p:tgtEl>
                                        <p:attrNameLst>
                                          <p:attrName>style.visibility</p:attrName>
                                        </p:attrNameLst>
                                      </p:cBhvr>
                                      <p:to>
                                        <p:strVal val="hidden"/>
                                      </p:to>
                                    </p:set>
                                  </p:childTnLst>
                                </p:cTn>
                              </p:par>
                              <p:par>
                                <p:cTn id="32" presetID="26" presetClass="exit" presetSubtype="0" fill="hold" grpId="0" nodeType="withEffect">
                                  <p:stCondLst>
                                    <p:cond delay="0"/>
                                  </p:stCondLst>
                                  <p:childTnLst>
                                    <p:animEffect transition="out" filter="wipe(down)">
                                      <p:cBhvr>
                                        <p:cTn id="33" dur="45" accel="50000">
                                          <p:stCondLst>
                                            <p:cond delay="455"/>
                                          </p:stCondLst>
                                        </p:cTn>
                                        <p:tgtEl>
                                          <p:spTgt spid="14"/>
                                        </p:tgtEl>
                                      </p:cBhvr>
                                    </p:animEffect>
                                    <p:anim calcmode="lin" valueType="num">
                                      <p:cBhvr>
                                        <p:cTn id="34" dur="455"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35" dur="44">
                                          <p:stCondLst>
                                            <p:cond delay="455"/>
                                          </p:stCondLst>
                                        </p:cTn>
                                        <p:tgtEl>
                                          <p:spTgt spid="14"/>
                                        </p:tgtEl>
                                        <p:attrNameLst>
                                          <p:attrName>ppt_x</p:attrName>
                                        </p:attrNameLst>
                                      </p:cBhvr>
                                      <p:tavLst>
                                        <p:tav tm="0">
                                          <p:val>
                                            <p:strVal val="ppt_x"/>
                                          </p:val>
                                        </p:tav>
                                        <p:tav tm="100000">
                                          <p:val>
                                            <p:strVal val="ppt_x"/>
                                          </p:val>
                                        </p:tav>
                                      </p:tavLst>
                                    </p:anim>
                                    <p:anim calcmode="lin" valueType="num">
                                      <p:cBhvr>
                                        <p:cTn id="36" dur="166"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166" tmFilter="0, 0; 0.125,0.2665; 0.25,0.4; 0.375,0.465; 0.5,0.5;  0.625,0.535; 0.75,0.6; 0.875,0.7335; 1,1">
                                          <p:stCondLst>
                                            <p:cond delay="166"/>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83" tmFilter="0, 0; 0.125,0.2665; 0.25,0.4; 0.375,0.465; 0.5,0.5;  0.625,0.535; 0.75,0.6; 0.875,0.7335; 1,1">
                                          <p:stCondLst>
                                            <p:cond delay="331"/>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41" tmFilter="0, 0; 0.125,0.2665; 0.25,0.4; 0.375,0.465; 0.5,0.5;  0.625,0.535; 0.75,0.6; 0.875,0.7335; 1,1">
                                          <p:stCondLst>
                                            <p:cond delay="414"/>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45" accel="50000">
                                          <p:stCondLst>
                                            <p:cond delay="455"/>
                                          </p:stCondLst>
                                        </p:cTn>
                                        <p:tgtEl>
                                          <p:spTgt spid="14"/>
                                        </p:tgtEl>
                                        <p:attrNameLst>
                                          <p:attrName>ppt_y</p:attrName>
                                        </p:attrNameLst>
                                      </p:cBhvr>
                                      <p:tavLst>
                                        <p:tav tm="0">
                                          <p:val>
                                            <p:strVal val="ppt_y"/>
                                          </p:val>
                                        </p:tav>
                                        <p:tav tm="100000">
                                          <p:val>
                                            <p:strVal val="ppt_y+ppt_h"/>
                                          </p:val>
                                        </p:tav>
                                      </p:tavLst>
                                    </p:anim>
                                    <p:animScale>
                                      <p:cBhvr>
                                        <p:cTn id="41" dur="6">
                                          <p:stCondLst>
                                            <p:cond delay="155"/>
                                          </p:stCondLst>
                                        </p:cTn>
                                        <p:tgtEl>
                                          <p:spTgt spid="14"/>
                                        </p:tgtEl>
                                      </p:cBhvr>
                                      <p:to x="100000" y="60000"/>
                                    </p:animScale>
                                    <p:animScale>
                                      <p:cBhvr>
                                        <p:cTn id="42" dur="41" decel="50000">
                                          <p:stCondLst>
                                            <p:cond delay="162"/>
                                          </p:stCondLst>
                                        </p:cTn>
                                        <p:tgtEl>
                                          <p:spTgt spid="14"/>
                                        </p:tgtEl>
                                      </p:cBhvr>
                                      <p:to x="100000" y="100000"/>
                                    </p:animScale>
                                    <p:animScale>
                                      <p:cBhvr>
                                        <p:cTn id="43" dur="6">
                                          <p:stCondLst>
                                            <p:cond delay="328"/>
                                          </p:stCondLst>
                                        </p:cTn>
                                        <p:tgtEl>
                                          <p:spTgt spid="14"/>
                                        </p:tgtEl>
                                      </p:cBhvr>
                                      <p:to x="100000" y="80000"/>
                                    </p:animScale>
                                    <p:animScale>
                                      <p:cBhvr>
                                        <p:cTn id="44" dur="41" decel="50000">
                                          <p:stCondLst>
                                            <p:cond delay="335"/>
                                          </p:stCondLst>
                                        </p:cTn>
                                        <p:tgtEl>
                                          <p:spTgt spid="14"/>
                                        </p:tgtEl>
                                      </p:cBhvr>
                                      <p:to x="100000" y="100000"/>
                                    </p:animScale>
                                    <p:animScale>
                                      <p:cBhvr>
                                        <p:cTn id="45" dur="6">
                                          <p:stCondLst>
                                            <p:cond delay="410"/>
                                          </p:stCondLst>
                                        </p:cTn>
                                        <p:tgtEl>
                                          <p:spTgt spid="14"/>
                                        </p:tgtEl>
                                      </p:cBhvr>
                                      <p:to x="100000" y="90000"/>
                                    </p:animScale>
                                    <p:animScale>
                                      <p:cBhvr>
                                        <p:cTn id="46" dur="41" decel="50000">
                                          <p:stCondLst>
                                            <p:cond delay="417"/>
                                          </p:stCondLst>
                                        </p:cTn>
                                        <p:tgtEl>
                                          <p:spTgt spid="14"/>
                                        </p:tgtEl>
                                      </p:cBhvr>
                                      <p:to x="100000" y="100000"/>
                                    </p:animScale>
                                    <p:animScale>
                                      <p:cBhvr>
                                        <p:cTn id="47" dur="6">
                                          <p:stCondLst>
                                            <p:cond delay="452"/>
                                          </p:stCondLst>
                                        </p:cTn>
                                        <p:tgtEl>
                                          <p:spTgt spid="14"/>
                                        </p:tgtEl>
                                      </p:cBhvr>
                                      <p:to x="100000" y="95000"/>
                                    </p:animScale>
                                    <p:animScale>
                                      <p:cBhvr>
                                        <p:cTn id="48" dur="41" decel="50000">
                                          <p:stCondLst>
                                            <p:cond delay="458"/>
                                          </p:stCondLst>
                                        </p:cTn>
                                        <p:tgtEl>
                                          <p:spTgt spid="14"/>
                                        </p:tgtEl>
                                      </p:cBhvr>
                                      <p:to x="100000" y="100000"/>
                                    </p:animScale>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9"/>
                                        </p:tgtEl>
                                        <p:attrNameLst>
                                          <p:attrName>ppt_w</p:attrName>
                                        </p:attrNameLst>
                                      </p:cBhvr>
                                      <p:tavLst>
                                        <p:tav tm="0">
                                          <p:val>
                                            <p:strVal val="ppt_w"/>
                                          </p:val>
                                        </p:tav>
                                        <p:tav tm="100000">
                                          <p:val>
                                            <p:fltVal val="0"/>
                                          </p:val>
                                        </p:tav>
                                      </p:tavLst>
                                    </p:anim>
                                    <p:anim calcmode="lin" valueType="num">
                                      <p:cBhvr>
                                        <p:cTn id="55" dur="500"/>
                                        <p:tgtEl>
                                          <p:spTgt spid="19"/>
                                        </p:tgtEl>
                                        <p:attrNameLst>
                                          <p:attrName>ppt_h</p:attrName>
                                        </p:attrNameLst>
                                      </p:cBhvr>
                                      <p:tavLst>
                                        <p:tav tm="0">
                                          <p:val>
                                            <p:strVal val="ppt_h"/>
                                          </p:val>
                                        </p:tav>
                                        <p:tav tm="100000">
                                          <p:val>
                                            <p:fltVal val="0"/>
                                          </p:val>
                                        </p:tav>
                                      </p:tavLst>
                                    </p:anim>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53" presetClass="exit" presetSubtype="32" fill="hold" grpId="0" nodeType="withEffect">
                                  <p:stCondLst>
                                    <p:cond delay="0"/>
                                  </p:stCondLst>
                                  <p:childTnLst>
                                    <p:anim calcmode="lin" valueType="num">
                                      <p:cBhvr>
                                        <p:cTn id="59" dur="500"/>
                                        <p:tgtEl>
                                          <p:spTgt spid="13"/>
                                        </p:tgtEl>
                                        <p:attrNameLst>
                                          <p:attrName>ppt_w</p:attrName>
                                        </p:attrNameLst>
                                      </p:cBhvr>
                                      <p:tavLst>
                                        <p:tav tm="0">
                                          <p:val>
                                            <p:strVal val="ppt_w"/>
                                          </p:val>
                                        </p:tav>
                                        <p:tav tm="100000">
                                          <p:val>
                                            <p:fltVal val="0"/>
                                          </p:val>
                                        </p:tav>
                                      </p:tavLst>
                                    </p:anim>
                                    <p:anim calcmode="lin" valueType="num">
                                      <p:cBhvr>
                                        <p:cTn id="60" dur="500"/>
                                        <p:tgtEl>
                                          <p:spTgt spid="13"/>
                                        </p:tgtEl>
                                        <p:attrNameLst>
                                          <p:attrName>ppt_h</p:attrName>
                                        </p:attrNameLst>
                                      </p:cBhvr>
                                      <p:tavLst>
                                        <p:tav tm="0">
                                          <p:val>
                                            <p:strVal val="ppt_h"/>
                                          </p:val>
                                        </p:tav>
                                        <p:tav tm="100000">
                                          <p:val>
                                            <p:fltVal val="0"/>
                                          </p:val>
                                        </p:tav>
                                      </p:tavLst>
                                    </p:anim>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42" presetClass="exit" presetSubtype="0" fill="hold" grpId="0" nodeType="clickEffect">
                                  <p:stCondLst>
                                    <p:cond delay="0"/>
                                  </p:stCondLst>
                                  <p:childTnLst>
                                    <p:animEffect transition="out" filter="fade">
                                      <p:cBhvr>
                                        <p:cTn id="67" dur="500"/>
                                        <p:tgtEl>
                                          <p:spTgt spid="20"/>
                                        </p:tgtEl>
                                      </p:cBhvr>
                                    </p:animEffect>
                                    <p:anim calcmode="lin" valueType="num">
                                      <p:cBhvr>
                                        <p:cTn id="68" dur="500"/>
                                        <p:tgtEl>
                                          <p:spTgt spid="20"/>
                                        </p:tgtEl>
                                        <p:attrNameLst>
                                          <p:attrName>ppt_x</p:attrName>
                                        </p:attrNameLst>
                                      </p:cBhvr>
                                      <p:tavLst>
                                        <p:tav tm="0">
                                          <p:val>
                                            <p:strVal val="ppt_x"/>
                                          </p:val>
                                        </p:tav>
                                        <p:tav tm="100000">
                                          <p:val>
                                            <p:strVal val="ppt_x"/>
                                          </p:val>
                                        </p:tav>
                                      </p:tavLst>
                                    </p:anim>
                                    <p:anim calcmode="lin" valueType="num">
                                      <p:cBhvr>
                                        <p:cTn id="69" dur="500"/>
                                        <p:tgtEl>
                                          <p:spTgt spid="20"/>
                                        </p:tgtEl>
                                        <p:attrNameLst>
                                          <p:attrName>ppt_y</p:attrName>
                                        </p:attrNameLst>
                                      </p:cBhvr>
                                      <p:tavLst>
                                        <p:tav tm="0">
                                          <p:val>
                                            <p:strVal val="ppt_y"/>
                                          </p:val>
                                        </p:tav>
                                        <p:tav tm="100000">
                                          <p:val>
                                            <p:strVal val="ppt_y+.1"/>
                                          </p:val>
                                        </p:tav>
                                      </p:tavLst>
                                    </p:anim>
                                    <p:set>
                                      <p:cBhvr>
                                        <p:cTn id="70" dur="1" fill="hold">
                                          <p:stCondLst>
                                            <p:cond delay="499"/>
                                          </p:stCondLst>
                                        </p:cTn>
                                        <p:tgtEl>
                                          <p:spTgt spid="20"/>
                                        </p:tgtEl>
                                        <p:attrNameLst>
                                          <p:attrName>style.visibility</p:attrName>
                                        </p:attrNameLst>
                                      </p:cBhvr>
                                      <p:to>
                                        <p:strVal val="hidden"/>
                                      </p:to>
                                    </p:set>
                                  </p:childTnLst>
                                </p:cTn>
                              </p:par>
                              <p:par>
                                <p:cTn id="71" presetID="42" presetClass="exit" presetSubtype="0" fill="hold" grpId="0" nodeType="withEffect">
                                  <p:stCondLst>
                                    <p:cond delay="0"/>
                                  </p:stCondLst>
                                  <p:childTnLst>
                                    <p:animEffect transition="out" filter="fade">
                                      <p:cBhvr>
                                        <p:cTn id="72" dur="500"/>
                                        <p:tgtEl>
                                          <p:spTgt spid="10"/>
                                        </p:tgtEl>
                                      </p:cBhvr>
                                    </p:animEffect>
                                    <p:anim calcmode="lin" valueType="num">
                                      <p:cBhvr>
                                        <p:cTn id="73" dur="500"/>
                                        <p:tgtEl>
                                          <p:spTgt spid="10"/>
                                        </p:tgtEl>
                                        <p:attrNameLst>
                                          <p:attrName>ppt_x</p:attrName>
                                        </p:attrNameLst>
                                      </p:cBhvr>
                                      <p:tavLst>
                                        <p:tav tm="0">
                                          <p:val>
                                            <p:strVal val="ppt_x"/>
                                          </p:val>
                                        </p:tav>
                                        <p:tav tm="100000">
                                          <p:val>
                                            <p:strVal val="ppt_x"/>
                                          </p:val>
                                        </p:tav>
                                      </p:tavLst>
                                    </p:anim>
                                    <p:anim calcmode="lin" valueType="num">
                                      <p:cBhvr>
                                        <p:cTn id="74" dur="500"/>
                                        <p:tgtEl>
                                          <p:spTgt spid="10"/>
                                        </p:tgtEl>
                                        <p:attrNameLst>
                                          <p:attrName>ppt_y</p:attrName>
                                        </p:attrNameLst>
                                      </p:cBhvr>
                                      <p:tavLst>
                                        <p:tav tm="0">
                                          <p:val>
                                            <p:strVal val="ppt_y"/>
                                          </p:val>
                                        </p:tav>
                                        <p:tav tm="100000">
                                          <p:val>
                                            <p:strVal val="ppt_y+.1"/>
                                          </p:val>
                                        </p:tav>
                                      </p:tavLst>
                                    </p:anim>
                                    <p:set>
                                      <p:cBhvr>
                                        <p:cTn id="7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grpId="0" nodeType="clickEffect">
                                  <p:stCondLst>
                                    <p:cond delay="0"/>
                                  </p:stCondLst>
                                  <p:childTnLst>
                                    <p:animEffect transition="out" filter="wipe(down)">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22" presetClass="exit" presetSubtype="4" fill="hold" grpId="0" nodeType="withEffect">
                                  <p:stCondLst>
                                    <p:cond delay="0"/>
                                  </p:stCondLst>
                                  <p:childTnLst>
                                    <p:animEffect transition="out" filter="wipe(down)">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5" restart="whenNotActive" fill="hold" evtFilter="cancelBubble" nodeType="interactiveSeq">
                <p:stCondLst>
                  <p:cond evt="onClick" delay="0">
                    <p:tgtEl>
                      <p:spTgt spid="9"/>
                    </p:tgtEl>
                  </p:cond>
                </p:stCondLst>
                <p:endSync evt="end" delay="0">
                  <p:rtn val="all"/>
                </p:endSync>
                <p:childTnLst>
                  <p:par>
                    <p:cTn id="86" fill="hold">
                      <p:stCondLst>
                        <p:cond delay="0"/>
                      </p:stCondLst>
                      <p:childTnLst>
                        <p:par>
                          <p:cTn id="87" fill="hold">
                            <p:stCondLst>
                              <p:cond delay="0"/>
                            </p:stCondLst>
                            <p:childTnLst>
                              <p:par>
                                <p:cTn id="88" presetID="13" presetClass="exit" presetSubtype="32" fill="hold" grpId="0" nodeType="clickEffect">
                                  <p:stCondLst>
                                    <p:cond delay="0"/>
                                  </p:stCondLst>
                                  <p:childTnLst>
                                    <p:animEffect transition="out" filter="plus(out)">
                                      <p:cBhvr>
                                        <p:cTn id="89" dur="750"/>
                                        <p:tgtEl>
                                          <p:spTgt spid="17"/>
                                        </p:tgtEl>
                                      </p:cBhvr>
                                    </p:animEffect>
                                    <p:set>
                                      <p:cBhvr>
                                        <p:cTn id="90" dur="1" fill="hold">
                                          <p:stCondLst>
                                            <p:cond delay="749"/>
                                          </p:stCondLst>
                                        </p:cTn>
                                        <p:tgtEl>
                                          <p:spTgt spid="17"/>
                                        </p:tgtEl>
                                        <p:attrNameLst>
                                          <p:attrName>style.visibility</p:attrName>
                                        </p:attrNameLst>
                                      </p:cBhvr>
                                      <p:to>
                                        <p:strVal val="hidden"/>
                                      </p:to>
                                    </p:set>
                                  </p:childTnLst>
                                </p:cTn>
                              </p:par>
                              <p:par>
                                <p:cTn id="91" presetID="13" presetClass="exit" presetSubtype="32" fill="hold" grpId="0" nodeType="withEffect">
                                  <p:stCondLst>
                                    <p:cond delay="0"/>
                                  </p:stCondLst>
                                  <p:childTnLst>
                                    <p:animEffect transition="out" filter="plus(out)">
                                      <p:cBhvr>
                                        <p:cTn id="92" dur="750"/>
                                        <p:tgtEl>
                                          <p:spTgt spid="9"/>
                                        </p:tgtEl>
                                      </p:cBhvr>
                                    </p:animEffect>
                                    <p:set>
                                      <p:cBhvr>
                                        <p:cTn id="93"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4" grpId="0" animBg="1"/>
      <p:bldP spid="6" grpId="0" animBg="1"/>
      <p:bldP spid="17" grpId="0" animBg="1"/>
      <p:bldP spid="18" grpId="0" animBg="1"/>
      <p:bldP spid="10" grpId="0" animBg="1"/>
      <p:bldP spid="13" grpId="0" animBg="1"/>
      <p:bldP spid="15" grpId="0" animBg="1"/>
      <p:bldP spid="19" grpId="0" animBg="1"/>
      <p:bldP spid="20"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47436E-6F18-6020-48B6-72A508D1D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76600"/>
            <a:ext cx="3990361" cy="3990361"/>
          </a:xfrm>
          <a:prstGeom prst="rect">
            <a:avLst/>
          </a:prstGeom>
        </p:spPr>
      </p:pic>
      <p:pic>
        <p:nvPicPr>
          <p:cNvPr id="9" name="Picture 8">
            <a:extLst>
              <a:ext uri="{FF2B5EF4-FFF2-40B4-BE49-F238E27FC236}">
                <a16:creationId xmlns:a16="http://schemas.microsoft.com/office/drawing/2014/main" id="{A705CE84-E261-C1A1-DDE9-1E2A0C693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175540"/>
            <a:ext cx="2926633" cy="2926633"/>
          </a:xfrm>
          <a:prstGeom prst="rect">
            <a:avLst/>
          </a:prstGeom>
        </p:spPr>
      </p:pic>
      <p:pic>
        <p:nvPicPr>
          <p:cNvPr id="11" name="Picture 10">
            <a:extLst>
              <a:ext uri="{FF2B5EF4-FFF2-40B4-BE49-F238E27FC236}">
                <a16:creationId xmlns:a16="http://schemas.microsoft.com/office/drawing/2014/main" id="{00869101-98F4-88F7-FF21-73C6F6C49454}"/>
              </a:ext>
            </a:extLst>
          </p:cNvPr>
          <p:cNvPicPr>
            <a:picLocks noChangeAspect="1"/>
          </p:cNvPicPr>
          <p:nvPr/>
        </p:nvPicPr>
        <p:blipFill rotWithShape="1">
          <a:blip r:embed="rId5">
            <a:extLst>
              <a:ext uri="{28A0092B-C50C-407E-A947-70E740481C1C}">
                <a14:useLocalDpi xmlns:a14="http://schemas.microsoft.com/office/drawing/2010/main" val="0"/>
              </a:ext>
            </a:extLst>
          </a:blip>
          <a:srcRect l="15798" t="1474" r="17412" b="3310"/>
          <a:stretch/>
        </p:blipFill>
        <p:spPr>
          <a:xfrm>
            <a:off x="1600200" y="771624"/>
            <a:ext cx="5616678" cy="5314752"/>
          </a:xfrm>
          <a:prstGeom prst="rect">
            <a:avLst/>
          </a:prstGeom>
        </p:spPr>
      </p:pic>
    </p:spTree>
    <p:extLst>
      <p:ext uri="{BB962C8B-B14F-4D97-AF65-F5344CB8AC3E}">
        <p14:creationId xmlns:p14="http://schemas.microsoft.com/office/powerpoint/2010/main" val="47162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60" y="198807"/>
            <a:ext cx="19050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hlinkClick r:id="rId2" action="ppaction://hlinksldjump"/>
              </a:rPr>
              <a:t>Câu</a:t>
            </a:r>
            <a:r>
              <a:rPr lang="en-US" sz="4000" b="1" dirty="0">
                <a:hlinkClick r:id="rId2" action="ppaction://hlinksldjump"/>
              </a:rPr>
              <a:t> 1</a:t>
            </a:r>
            <a:endParaRPr lang="en-US" sz="4000" b="1" dirty="0"/>
          </a:p>
        </p:txBody>
      </p:sp>
      <p:sp>
        <p:nvSpPr>
          <p:cNvPr id="7" name="Rounded Rectangle 6"/>
          <p:cNvSpPr/>
          <p:nvPr/>
        </p:nvSpPr>
        <p:spPr>
          <a:xfrm>
            <a:off x="2053712" y="5886577"/>
            <a:ext cx="5417819"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BẾP GAS</a:t>
            </a:r>
          </a:p>
        </p:txBody>
      </p:sp>
      <p:pic>
        <p:nvPicPr>
          <p:cNvPr id="2" name="Picture 2" descr="Nấu ăn Trang Trí Biểu Tượng Nền Hoạt Hình.-biểu Tượng Vector-miễn Phí  Vector Miễn Phí Tải Về">
            <a:extLst>
              <a:ext uri="{FF2B5EF4-FFF2-40B4-BE49-F238E27FC236}">
                <a16:creationId xmlns:a16="http://schemas.microsoft.com/office/drawing/2014/main" id="{6DE971E0-1D16-A7CA-748F-97EBD61E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0471"/>
            <a:ext cx="2762865" cy="2177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a Sài Gòn - Vé Tàu Hỏa">
            <a:extLst>
              <a:ext uri="{FF2B5EF4-FFF2-40B4-BE49-F238E27FC236}">
                <a16:creationId xmlns:a16="http://schemas.microsoft.com/office/drawing/2014/main" id="{E93C4A9D-A2F9-8000-FE1F-7E869FE27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78" t="12582" r="23842" b="64459"/>
          <a:stretch/>
        </p:blipFill>
        <p:spPr bwMode="auto">
          <a:xfrm>
            <a:off x="5259765" y="2545766"/>
            <a:ext cx="2920996" cy="1734881"/>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a:extLst>
              <a:ext uri="{FF2B5EF4-FFF2-40B4-BE49-F238E27FC236}">
                <a16:creationId xmlns:a16="http://schemas.microsoft.com/office/drawing/2014/main" id="{D71998E8-7C96-786A-EB33-3B97F71BEFE6}"/>
              </a:ext>
            </a:extLst>
          </p:cNvPr>
          <p:cNvSpPr/>
          <p:nvPr/>
        </p:nvSpPr>
        <p:spPr>
          <a:xfrm>
            <a:off x="3744615" y="3124200"/>
            <a:ext cx="762000" cy="804689"/>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Bếp gas dương Taka DK68F">
            <a:extLst>
              <a:ext uri="{FF2B5EF4-FFF2-40B4-BE49-F238E27FC236}">
                <a16:creationId xmlns:a16="http://schemas.microsoft.com/office/drawing/2014/main" id="{ABC38E96-CB16-8B5C-661F-6062931D24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0" t="16546" r="999" b="16546"/>
          <a:stretch/>
        </p:blipFill>
        <p:spPr bwMode="auto">
          <a:xfrm>
            <a:off x="277515" y="1773943"/>
            <a:ext cx="7696200" cy="3505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C3A024-7D16-077C-CD89-D634B188CAC2}"/>
              </a:ext>
            </a:extLst>
          </p:cNvPr>
          <p:cNvSpPr/>
          <p:nvPr/>
        </p:nvSpPr>
        <p:spPr>
          <a:xfrm>
            <a:off x="1939660" y="172744"/>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9037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27" y="193982"/>
            <a:ext cx="19050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a:hlinkClick r:id="rId2" action="ppaction://hlinksldjump"/>
              </a:rPr>
              <a:t>Câu</a:t>
            </a:r>
            <a:r>
              <a:rPr lang="en-US" sz="4000" b="1" dirty="0">
                <a:hlinkClick r:id="rId2" action="ppaction://hlinksldjump"/>
              </a:rPr>
              <a:t> 2</a:t>
            </a:r>
            <a:endParaRPr lang="en-US" sz="4000" b="1" dirty="0"/>
          </a:p>
        </p:txBody>
      </p:sp>
      <p:sp>
        <p:nvSpPr>
          <p:cNvPr id="5" name="Rounded Rectangle 4"/>
          <p:cNvSpPr/>
          <p:nvPr/>
        </p:nvSpPr>
        <p:spPr>
          <a:xfrm>
            <a:off x="1821181" y="5410200"/>
            <a:ext cx="5417819"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dirty="0"/>
              <a:t>TIVI</a:t>
            </a:r>
          </a:p>
        </p:txBody>
      </p:sp>
      <p:pic>
        <p:nvPicPr>
          <p:cNvPr id="2050" name="Picture 2" descr="Núm Ti Giả Đầu Tròn Bằng Silicon Cho Bé | Lazada.vn">
            <a:extLst>
              <a:ext uri="{FF2B5EF4-FFF2-40B4-BE49-F238E27FC236}">
                <a16:creationId xmlns:a16="http://schemas.microsoft.com/office/drawing/2014/main" id="{C4E453BF-99CC-A75E-DAB4-F3F46D7FF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31" y="2005857"/>
            <a:ext cx="2652980" cy="2633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7CB93EED-FAAC-558E-27A8-526E0C1704EA}"/>
              </a:ext>
            </a:extLst>
          </p:cNvPr>
          <p:cNvSpPr/>
          <p:nvPr/>
        </p:nvSpPr>
        <p:spPr>
          <a:xfrm>
            <a:off x="3962400" y="2743200"/>
            <a:ext cx="1066800" cy="10668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ệnh viêm gan virus B">
            <a:extLst>
              <a:ext uri="{FF2B5EF4-FFF2-40B4-BE49-F238E27FC236}">
                <a16:creationId xmlns:a16="http://schemas.microsoft.com/office/drawing/2014/main" id="{F878A70D-DF68-5D95-EBCF-1C7FE7E1DE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63" t="12463"/>
          <a:stretch/>
        </p:blipFill>
        <p:spPr bwMode="auto">
          <a:xfrm>
            <a:off x="6052369" y="1854993"/>
            <a:ext cx="2362200" cy="284321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vi Android Sony 4K 43 Inch KD-43X8050H">
            <a:extLst>
              <a:ext uri="{FF2B5EF4-FFF2-40B4-BE49-F238E27FC236}">
                <a16:creationId xmlns:a16="http://schemas.microsoft.com/office/drawing/2014/main" id="{0604E548-5709-9523-F888-D1AEE6922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375" y="1117312"/>
            <a:ext cx="5909250" cy="39368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473F0A9-7A1F-5423-D889-6C44E3A7864C}"/>
              </a:ext>
            </a:extLst>
          </p:cNvPr>
          <p:cNvSpPr/>
          <p:nvPr/>
        </p:nvSpPr>
        <p:spPr>
          <a:xfrm>
            <a:off x="2209800" y="193982"/>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5174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052"/>
                                        </p:tgtEl>
                                      </p:cBhvr>
                                    </p:animEffect>
                                    <p:set>
                                      <p:cBhvr>
                                        <p:cTn id="18" dur="1" fill="hold">
                                          <p:stCondLst>
                                            <p:cond delay="499"/>
                                          </p:stCondLst>
                                        </p:cTn>
                                        <p:tgtEl>
                                          <p:spTgt spid="2052"/>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barn(inVertical)">
                                      <p:cBhvr>
                                        <p:cTn id="2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52932" y="209162"/>
            <a:ext cx="19050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hlinkClick r:id="rId2" action="ppaction://hlinksldjump"/>
              </a:rPr>
              <a:t>Câu 3</a:t>
            </a:r>
            <a:endParaRPr lang="en-US" sz="4000" b="1"/>
          </a:p>
        </p:txBody>
      </p:sp>
      <p:sp>
        <p:nvSpPr>
          <p:cNvPr id="5" name="Rounded Rectangle 4"/>
          <p:cNvSpPr/>
          <p:nvPr/>
        </p:nvSpPr>
        <p:spPr>
          <a:xfrm>
            <a:off x="673510" y="5824621"/>
            <a:ext cx="807719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dirty="0">
                <a:latin typeface="Times New Roman" panose="02020603050405020304" pitchFamily="18" charset="0"/>
                <a:cs typeface="Times New Roman" panose="02020603050405020304" pitchFamily="18" charset="0"/>
              </a:rPr>
              <a:t>DI ĐỘNG (ĐIỆN THOẠI)</a:t>
            </a:r>
          </a:p>
        </p:txBody>
      </p:sp>
      <p:pic>
        <p:nvPicPr>
          <p:cNvPr id="3074" name="Picture 2" descr="Trường hợp nội dung di chúc không rõ ràng thì phải giải quyết như thế nào?">
            <a:extLst>
              <a:ext uri="{FF2B5EF4-FFF2-40B4-BE49-F238E27FC236}">
                <a16:creationId xmlns:a16="http://schemas.microsoft.com/office/drawing/2014/main" id="{B330AE38-8637-5EF9-A143-89707D4166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33" t="4000" r="26000"/>
          <a:stretch/>
        </p:blipFill>
        <p:spPr bwMode="auto">
          <a:xfrm>
            <a:off x="609600" y="1493888"/>
            <a:ext cx="2667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61DC01E5-7B2D-C886-5B8D-32D28B45612C}"/>
              </a:ext>
            </a:extLst>
          </p:cNvPr>
          <p:cNvSpPr/>
          <p:nvPr/>
        </p:nvSpPr>
        <p:spPr>
          <a:xfrm>
            <a:off x="3721510" y="2438400"/>
            <a:ext cx="990600" cy="9906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ình ảnh Mô Hình Vẽ Hang động Cảnh Tượng,lá Thư,phong Cảnh PNG Miễn Phí Tải  Về - Lovepik">
            <a:extLst>
              <a:ext uri="{FF2B5EF4-FFF2-40B4-BE49-F238E27FC236}">
                <a16:creationId xmlns:a16="http://schemas.microsoft.com/office/drawing/2014/main" id="{046FA5A9-9EF0-B352-D092-7075F914EB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8" t="5556" r="6666" b="5556"/>
          <a:stretch/>
        </p:blipFill>
        <p:spPr bwMode="auto">
          <a:xfrm>
            <a:off x="5410200" y="1493888"/>
            <a:ext cx="3276600" cy="3404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ọc sinh có nên dùng điện thoại trong lớp học?">
            <a:extLst>
              <a:ext uri="{FF2B5EF4-FFF2-40B4-BE49-F238E27FC236}">
                <a16:creationId xmlns:a16="http://schemas.microsoft.com/office/drawing/2014/main" id="{E883E698-B731-9C35-07C6-27F07C292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12" y="1327504"/>
            <a:ext cx="5222977" cy="3898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0FDCD8-7DC7-9368-6A70-424D06649EA0}"/>
              </a:ext>
            </a:extLst>
          </p:cNvPr>
          <p:cNvSpPr/>
          <p:nvPr/>
        </p:nvSpPr>
        <p:spPr>
          <a:xfrm>
            <a:off x="2251610" y="113498"/>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1129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50"/>
                                        <p:tgtEl>
                                          <p:spTgt spid="3074"/>
                                        </p:tgtEl>
                                      </p:cBhvr>
                                    </p:animEffect>
                                    <p:set>
                                      <p:cBhvr>
                                        <p:cTn id="12" dur="1" fill="hold">
                                          <p:stCondLst>
                                            <p:cond delay="249"/>
                                          </p:stCondLst>
                                        </p:cTn>
                                        <p:tgtEl>
                                          <p:spTgt spid="3074"/>
                                        </p:tgtEl>
                                        <p:attrNameLst>
                                          <p:attrName>style.visibility</p:attrName>
                                        </p:attrNameLst>
                                      </p:cBhvr>
                                      <p:to>
                                        <p:strVal val="hidden"/>
                                      </p:to>
                                    </p:set>
                                  </p:childTnLst>
                                </p:cTn>
                              </p:par>
                              <p:par>
                                <p:cTn id="13" presetID="6" presetClass="exit" presetSubtype="32" fill="hold" grpId="0" nodeType="withEffect">
                                  <p:stCondLst>
                                    <p:cond delay="0"/>
                                  </p:stCondLst>
                                  <p:childTnLst>
                                    <p:animEffect transition="out" filter="circle(out)">
                                      <p:cBhvr>
                                        <p:cTn id="14" dur="250"/>
                                        <p:tgtEl>
                                          <p:spTgt spid="2"/>
                                        </p:tgtEl>
                                      </p:cBhvr>
                                    </p:animEffect>
                                    <p:set>
                                      <p:cBhvr>
                                        <p:cTn id="15" dur="1" fill="hold">
                                          <p:stCondLst>
                                            <p:cond delay="249"/>
                                          </p:stCondLst>
                                        </p:cTn>
                                        <p:tgtEl>
                                          <p:spTgt spid="2"/>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50"/>
                                        <p:tgtEl>
                                          <p:spTgt spid="3076"/>
                                        </p:tgtEl>
                                      </p:cBhvr>
                                    </p:animEffect>
                                    <p:set>
                                      <p:cBhvr>
                                        <p:cTn id="18" dur="1" fill="hold">
                                          <p:stCondLst>
                                            <p:cond delay="249"/>
                                          </p:stCondLst>
                                        </p:cTn>
                                        <p:tgtEl>
                                          <p:spTgt spid="3076"/>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arn(inVertical)">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16" y="114158"/>
            <a:ext cx="1905000" cy="685800"/>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hlinkClick r:id="rId2" action="ppaction://hlinksldjump"/>
              </a:rPr>
              <a:t>Câu</a:t>
            </a:r>
            <a:r>
              <a:rPr lang="en-US" sz="4000" b="1" dirty="0">
                <a:hlinkClick r:id="rId2" action="ppaction://hlinksldjump"/>
              </a:rPr>
              <a:t> 4</a:t>
            </a:r>
            <a:endParaRPr lang="en-US" sz="4000" b="1" dirty="0"/>
          </a:p>
        </p:txBody>
      </p:sp>
      <p:sp>
        <p:nvSpPr>
          <p:cNvPr id="5" name="Rounded Rectangle 4"/>
          <p:cNvSpPr/>
          <p:nvPr/>
        </p:nvSpPr>
        <p:spPr>
          <a:xfrm>
            <a:off x="2202181" y="5486400"/>
            <a:ext cx="5417819"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VÒI HOA SEN</a:t>
            </a:r>
          </a:p>
        </p:txBody>
      </p:sp>
      <p:pic>
        <p:nvPicPr>
          <p:cNvPr id="5122" name="Picture 2" descr="Mùa Xuân Hoa Sen Hoa Sen Hai Hoa Sen, Xanh, Sen đỏ, Sen miễn phí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2417" b="68667" l="7500" r="27917"/>
                    </a14:imgEffect>
                  </a14:imgLayer>
                </a14:imgProps>
              </a:ext>
              <a:ext uri="{28A0092B-C50C-407E-A947-70E740481C1C}">
                <a14:useLocalDpi xmlns:a14="http://schemas.microsoft.com/office/drawing/2010/main" val="0"/>
              </a:ext>
            </a:extLst>
          </a:blip>
          <a:srcRect l="5310" t="43027" r="71761" b="32358"/>
          <a:stretch/>
        </p:blipFill>
        <p:spPr bwMode="auto">
          <a:xfrm>
            <a:off x="2773681" y="1447800"/>
            <a:ext cx="113562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4,045 Baby Cute Elephant Stock Vector Illustration And Royalt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362200"/>
            <a:ext cx="4286250" cy="298132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393821">
            <a:off x="1821181" y="2667000"/>
            <a:ext cx="617219"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100" name="Picture 4" descr="Lưu ý khi lựa chọn và lắp đặt vòi tắm hoa sen - HK Home">
            <a:extLst>
              <a:ext uri="{FF2B5EF4-FFF2-40B4-BE49-F238E27FC236}">
                <a16:creationId xmlns:a16="http://schemas.microsoft.com/office/drawing/2014/main" id="{AB7D69C7-D306-4A01-AF03-669105BFD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94" y="1502750"/>
            <a:ext cx="3452107" cy="345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Những tiêu chí đánh giá chất lượng vòi hoa sen - CafeLand.Vn">
            <a:extLst>
              <a:ext uri="{FF2B5EF4-FFF2-40B4-BE49-F238E27FC236}">
                <a16:creationId xmlns:a16="http://schemas.microsoft.com/office/drawing/2014/main" id="{2F33BC12-A7D6-FBD0-3E02-8ABC825C99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1514474"/>
            <a:ext cx="4610720" cy="3458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7B3588-77EB-69C6-D060-4052503D3315}"/>
              </a:ext>
            </a:extLst>
          </p:cNvPr>
          <p:cNvSpPr/>
          <p:nvPr/>
        </p:nvSpPr>
        <p:spPr>
          <a:xfrm>
            <a:off x="2414497" y="52677"/>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11645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0"/>
                                  </p:stCondLst>
                                  <p:childTnLst>
                                    <p:animEffect transition="out" filter="wheel(1)">
                                      <p:cBhvr>
                                        <p:cTn id="12" dur="250"/>
                                        <p:tgtEl>
                                          <p:spTgt spid="5124"/>
                                        </p:tgtEl>
                                      </p:cBhvr>
                                    </p:animEffect>
                                    <p:set>
                                      <p:cBhvr>
                                        <p:cTn id="13" dur="1" fill="hold">
                                          <p:stCondLst>
                                            <p:cond delay="249"/>
                                          </p:stCondLst>
                                        </p:cTn>
                                        <p:tgtEl>
                                          <p:spTgt spid="5124"/>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50"/>
                                        <p:tgtEl>
                                          <p:spTgt spid="5122"/>
                                        </p:tgtEl>
                                      </p:cBhvr>
                                    </p:animEffect>
                                    <p:set>
                                      <p:cBhvr>
                                        <p:cTn id="16" dur="1" fill="hold">
                                          <p:stCondLst>
                                            <p:cond delay="249"/>
                                          </p:stCondLst>
                                        </p:cTn>
                                        <p:tgtEl>
                                          <p:spTgt spid="5122"/>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50"/>
                                        <p:tgtEl>
                                          <p:spTgt spid="6"/>
                                        </p:tgtEl>
                                      </p:cBhvr>
                                    </p:animEffect>
                                    <p:set>
                                      <p:cBhvr>
                                        <p:cTn id="19" dur="1" fill="hold">
                                          <p:stCondLst>
                                            <p:cond delay="249"/>
                                          </p:stCondLst>
                                        </p:cTn>
                                        <p:tgtEl>
                                          <p:spTgt spid="6"/>
                                        </p:tgtEl>
                                        <p:attrNameLst>
                                          <p:attrName>style.visibility</p:attrName>
                                        </p:attrNameLst>
                                      </p:cBhvr>
                                      <p:to>
                                        <p:strVal val="hidden"/>
                                      </p:to>
                                    </p:set>
                                  </p:childTnLst>
                                </p:cTn>
                              </p:par>
                              <p:par>
                                <p:cTn id="20" presetID="16" presetClass="entr" presetSubtype="21"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arn(inVertical)">
                                      <p:cBhvr>
                                        <p:cTn id="22" dur="500"/>
                                        <p:tgtEl>
                                          <p:spTgt spid="4100"/>
                                        </p:tgtEl>
                                      </p:cBhvr>
                                    </p:animEffect>
                                  </p:childTnLst>
                                </p:cTn>
                              </p:par>
                              <p:par>
                                <p:cTn id="23" presetID="16" presetClass="entr" presetSubtype="21"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barn(inVertical)">
                                      <p:cBhvr>
                                        <p:cTn id="2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52400" y="76200"/>
            <a:ext cx="1905000" cy="685800"/>
          </a:xfrm>
          <a:prstGeom prst="rect">
            <a:avLst/>
          </a:prstGeom>
          <a:solidFill>
            <a:schemeClr val="accent3"/>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a:hlinkClick r:id="rId2" action="ppaction://hlinksldjump"/>
              </a:rPr>
              <a:t>Câu 5</a:t>
            </a:r>
            <a:endParaRPr lang="en-US" sz="4000" b="1"/>
          </a:p>
        </p:txBody>
      </p:sp>
      <p:sp>
        <p:nvSpPr>
          <p:cNvPr id="5" name="Rounded Rectangle 4"/>
          <p:cNvSpPr/>
          <p:nvPr/>
        </p:nvSpPr>
        <p:spPr>
          <a:xfrm>
            <a:off x="1747953" y="5825990"/>
            <a:ext cx="5417819"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5400" dirty="0"/>
              <a:t>MÁY LỌC NƯỚC</a:t>
            </a:r>
          </a:p>
        </p:txBody>
      </p:sp>
      <p:pic>
        <p:nvPicPr>
          <p:cNvPr id="5122" name="Picture 2" descr="Robot Icon Isolated On Abstract Background: Hình minh họa có sẵn 1504601627  | Shutterstock">
            <a:extLst>
              <a:ext uri="{FF2B5EF4-FFF2-40B4-BE49-F238E27FC236}">
                <a16:creationId xmlns:a16="http://schemas.microsoft.com/office/drawing/2014/main" id="{EE6A1CC7-F10E-37D7-9384-6D3375142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62" t="8571" r="23076" b="11429"/>
          <a:stretch/>
        </p:blipFill>
        <p:spPr bwMode="auto">
          <a:xfrm>
            <a:off x="305107" y="2236069"/>
            <a:ext cx="1905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ross 1">
            <a:extLst>
              <a:ext uri="{FF2B5EF4-FFF2-40B4-BE49-F238E27FC236}">
                <a16:creationId xmlns:a16="http://schemas.microsoft.com/office/drawing/2014/main" id="{7349487C-3D25-FF29-6134-AFBCBF85FEF6}"/>
              </a:ext>
            </a:extLst>
          </p:cNvPr>
          <p:cNvSpPr/>
          <p:nvPr/>
        </p:nvSpPr>
        <p:spPr>
          <a:xfrm>
            <a:off x="2468881" y="2938614"/>
            <a:ext cx="609600" cy="664293"/>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Bột bánh bột lọc Vĩnh Thuận gói 400g">
            <a:extLst>
              <a:ext uri="{FF2B5EF4-FFF2-40B4-BE49-F238E27FC236}">
                <a16:creationId xmlns:a16="http://schemas.microsoft.com/office/drawing/2014/main" id="{8D4689F6-1D75-65A3-381C-1FD1211B5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32" t="3816" r="17635" b="4516"/>
          <a:stretch/>
        </p:blipFill>
        <p:spPr bwMode="auto">
          <a:xfrm>
            <a:off x="3421726" y="1755056"/>
            <a:ext cx="2300547"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Hình ảnh Vật Liệu Trong Suốt Sáng Tạo Giọt Nước PNG , Giọt Nước Trong Suốt,  Hình Giọt Nước, Yếu Tố Tài Liệu Thực Tế PNG miễn phí tải tập tin PSDComment">
            <a:extLst>
              <a:ext uri="{FF2B5EF4-FFF2-40B4-BE49-F238E27FC236}">
                <a16:creationId xmlns:a16="http://schemas.microsoft.com/office/drawing/2014/main" id="{5F6D450B-52DD-D217-D210-6C342C57C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26544"/>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A4918E-FBFD-1E85-8FED-C0FC389FC533}"/>
              </a:ext>
            </a:extLst>
          </p:cNvPr>
          <p:cNvPicPr>
            <a:picLocks noChangeAspect="1"/>
          </p:cNvPicPr>
          <p:nvPr/>
        </p:nvPicPr>
        <p:blipFill>
          <a:blip r:embed="rId6"/>
          <a:stretch>
            <a:fillRect/>
          </a:stretch>
        </p:blipFill>
        <p:spPr>
          <a:xfrm>
            <a:off x="5896917" y="2938614"/>
            <a:ext cx="634039" cy="688908"/>
          </a:xfrm>
          <a:prstGeom prst="rect">
            <a:avLst/>
          </a:prstGeom>
        </p:spPr>
      </p:pic>
      <p:pic>
        <p:nvPicPr>
          <p:cNvPr id="6" name="Picture 5">
            <a:extLst>
              <a:ext uri="{FF2B5EF4-FFF2-40B4-BE49-F238E27FC236}">
                <a16:creationId xmlns:a16="http://schemas.microsoft.com/office/drawing/2014/main" id="{EFDE1706-B20F-FBD5-01B3-58820BAE68DE}"/>
              </a:ext>
            </a:extLst>
          </p:cNvPr>
          <p:cNvPicPr>
            <a:picLocks noChangeAspect="1"/>
          </p:cNvPicPr>
          <p:nvPr/>
        </p:nvPicPr>
        <p:blipFill rotWithShape="1">
          <a:blip r:embed="rId7"/>
          <a:srcRect l="25227" t="-484" r="23636"/>
          <a:stretch/>
        </p:blipFill>
        <p:spPr>
          <a:xfrm>
            <a:off x="3204992" y="1112953"/>
            <a:ext cx="2517281" cy="4370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281C91C-5298-6DFB-D4F6-6B3095DA8B92}"/>
              </a:ext>
            </a:extLst>
          </p:cNvPr>
          <p:cNvSpPr/>
          <p:nvPr/>
        </p:nvSpPr>
        <p:spPr>
          <a:xfrm>
            <a:off x="2380491" y="28076"/>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3907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500"/>
                                        <p:tgtEl>
                                          <p:spTgt spid="5122"/>
                                        </p:tgtEl>
                                      </p:cBhvr>
                                    </p:animEffect>
                                    <p:anim calcmode="lin" valueType="num">
                                      <p:cBhvr>
                                        <p:cTn id="13" dur="500"/>
                                        <p:tgtEl>
                                          <p:spTgt spid="5122"/>
                                        </p:tgtEl>
                                        <p:attrNameLst>
                                          <p:attrName>ppt_x</p:attrName>
                                        </p:attrNameLst>
                                      </p:cBhvr>
                                      <p:tavLst>
                                        <p:tav tm="0">
                                          <p:val>
                                            <p:strVal val="ppt_x"/>
                                          </p:val>
                                        </p:tav>
                                        <p:tav tm="100000">
                                          <p:val>
                                            <p:strVal val="ppt_x"/>
                                          </p:val>
                                        </p:tav>
                                      </p:tavLst>
                                    </p:anim>
                                    <p:anim calcmode="lin" valueType="num">
                                      <p:cBhvr>
                                        <p:cTn id="14" dur="500"/>
                                        <p:tgtEl>
                                          <p:spTgt spid="5122"/>
                                        </p:tgtEl>
                                        <p:attrNameLst>
                                          <p:attrName>ppt_y</p:attrName>
                                        </p:attrNameLst>
                                      </p:cBhvr>
                                      <p:tavLst>
                                        <p:tav tm="0">
                                          <p:val>
                                            <p:strVal val="ppt_y"/>
                                          </p:val>
                                        </p:tav>
                                        <p:tav tm="100000">
                                          <p:val>
                                            <p:strVal val="ppt_y+.1"/>
                                          </p:val>
                                        </p:tav>
                                      </p:tavLst>
                                    </p:anim>
                                    <p:set>
                                      <p:cBhvr>
                                        <p:cTn id="15" dur="1" fill="hold">
                                          <p:stCondLst>
                                            <p:cond delay="499"/>
                                          </p:stCondLst>
                                        </p:cTn>
                                        <p:tgtEl>
                                          <p:spTgt spid="5122"/>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500"/>
                                        <p:tgtEl>
                                          <p:spTgt spid="2"/>
                                        </p:tgtEl>
                                      </p:cBhvr>
                                    </p:animEffect>
                                    <p:anim calcmode="lin" valueType="num">
                                      <p:cBhvr>
                                        <p:cTn id="18" dur="500"/>
                                        <p:tgtEl>
                                          <p:spTgt spid="2"/>
                                        </p:tgtEl>
                                        <p:attrNameLst>
                                          <p:attrName>ppt_x</p:attrName>
                                        </p:attrNameLst>
                                      </p:cBhvr>
                                      <p:tavLst>
                                        <p:tav tm="0">
                                          <p:val>
                                            <p:strVal val="ppt_x"/>
                                          </p:val>
                                        </p:tav>
                                        <p:tav tm="100000">
                                          <p:val>
                                            <p:strVal val="ppt_x"/>
                                          </p:val>
                                        </p:tav>
                                      </p:tavLst>
                                    </p:anim>
                                    <p:anim calcmode="lin" valueType="num">
                                      <p:cBhvr>
                                        <p:cTn id="19" dur="500"/>
                                        <p:tgtEl>
                                          <p:spTgt spid="2"/>
                                        </p:tgtEl>
                                        <p:attrNameLst>
                                          <p:attrName>ppt_y</p:attrName>
                                        </p:attrNameLst>
                                      </p:cBhvr>
                                      <p:tavLst>
                                        <p:tav tm="0">
                                          <p:val>
                                            <p:strVal val="ppt_y"/>
                                          </p:val>
                                        </p:tav>
                                        <p:tav tm="100000">
                                          <p:val>
                                            <p:strVal val="ppt_y+.1"/>
                                          </p:val>
                                        </p:tav>
                                      </p:tavLst>
                                    </p:anim>
                                    <p:set>
                                      <p:cBhvr>
                                        <p:cTn id="20" dur="1" fill="hold">
                                          <p:stCondLst>
                                            <p:cond delay="4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500"/>
                                        <p:tgtEl>
                                          <p:spTgt spid="5124"/>
                                        </p:tgtEl>
                                      </p:cBhvr>
                                    </p:animEffect>
                                    <p:anim calcmode="lin" valueType="num">
                                      <p:cBhvr>
                                        <p:cTn id="23" dur="500"/>
                                        <p:tgtEl>
                                          <p:spTgt spid="5124"/>
                                        </p:tgtEl>
                                        <p:attrNameLst>
                                          <p:attrName>ppt_x</p:attrName>
                                        </p:attrNameLst>
                                      </p:cBhvr>
                                      <p:tavLst>
                                        <p:tav tm="0">
                                          <p:val>
                                            <p:strVal val="ppt_x"/>
                                          </p:val>
                                        </p:tav>
                                        <p:tav tm="100000">
                                          <p:val>
                                            <p:strVal val="ppt_x"/>
                                          </p:val>
                                        </p:tav>
                                      </p:tavLst>
                                    </p:anim>
                                    <p:anim calcmode="lin" valueType="num">
                                      <p:cBhvr>
                                        <p:cTn id="24" dur="500"/>
                                        <p:tgtEl>
                                          <p:spTgt spid="5124"/>
                                        </p:tgtEl>
                                        <p:attrNameLst>
                                          <p:attrName>ppt_y</p:attrName>
                                        </p:attrNameLst>
                                      </p:cBhvr>
                                      <p:tavLst>
                                        <p:tav tm="0">
                                          <p:val>
                                            <p:strVal val="ppt_y"/>
                                          </p:val>
                                        </p:tav>
                                        <p:tav tm="100000">
                                          <p:val>
                                            <p:strVal val="ppt_y+.1"/>
                                          </p:val>
                                        </p:tav>
                                      </p:tavLst>
                                    </p:anim>
                                    <p:set>
                                      <p:cBhvr>
                                        <p:cTn id="25" dur="1" fill="hold">
                                          <p:stCondLst>
                                            <p:cond delay="499"/>
                                          </p:stCondLst>
                                        </p:cTn>
                                        <p:tgtEl>
                                          <p:spTgt spid="5124"/>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500"/>
                                        <p:tgtEl>
                                          <p:spTgt spid="3"/>
                                        </p:tgtEl>
                                      </p:cBhvr>
                                    </p:animEffect>
                                    <p:anim calcmode="lin" valueType="num">
                                      <p:cBhvr>
                                        <p:cTn id="28" dur="500"/>
                                        <p:tgtEl>
                                          <p:spTgt spid="3"/>
                                        </p:tgtEl>
                                        <p:attrNameLst>
                                          <p:attrName>ppt_x</p:attrName>
                                        </p:attrNameLst>
                                      </p:cBhvr>
                                      <p:tavLst>
                                        <p:tav tm="0">
                                          <p:val>
                                            <p:strVal val="ppt_x"/>
                                          </p:val>
                                        </p:tav>
                                        <p:tav tm="100000">
                                          <p:val>
                                            <p:strVal val="ppt_x"/>
                                          </p:val>
                                        </p:tav>
                                      </p:tavLst>
                                    </p:anim>
                                    <p:anim calcmode="lin" valueType="num">
                                      <p:cBhvr>
                                        <p:cTn id="29" dur="500"/>
                                        <p:tgtEl>
                                          <p:spTgt spid="3"/>
                                        </p:tgtEl>
                                        <p:attrNameLst>
                                          <p:attrName>ppt_y</p:attrName>
                                        </p:attrNameLst>
                                      </p:cBhvr>
                                      <p:tavLst>
                                        <p:tav tm="0">
                                          <p:val>
                                            <p:strVal val="ppt_y"/>
                                          </p:val>
                                        </p:tav>
                                        <p:tav tm="100000">
                                          <p:val>
                                            <p:strVal val="ppt_y+.1"/>
                                          </p:val>
                                        </p:tav>
                                      </p:tavLst>
                                    </p:anim>
                                    <p:set>
                                      <p:cBhvr>
                                        <p:cTn id="30" dur="1" fill="hold">
                                          <p:stCondLst>
                                            <p:cond delay="499"/>
                                          </p:stCondLst>
                                        </p:cTn>
                                        <p:tgtEl>
                                          <p:spTgt spid="3"/>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500"/>
                                        <p:tgtEl>
                                          <p:spTgt spid="5128"/>
                                        </p:tgtEl>
                                      </p:cBhvr>
                                    </p:animEffect>
                                    <p:anim calcmode="lin" valueType="num">
                                      <p:cBhvr>
                                        <p:cTn id="33" dur="500"/>
                                        <p:tgtEl>
                                          <p:spTgt spid="5128"/>
                                        </p:tgtEl>
                                        <p:attrNameLst>
                                          <p:attrName>ppt_x</p:attrName>
                                        </p:attrNameLst>
                                      </p:cBhvr>
                                      <p:tavLst>
                                        <p:tav tm="0">
                                          <p:val>
                                            <p:strVal val="ppt_x"/>
                                          </p:val>
                                        </p:tav>
                                        <p:tav tm="100000">
                                          <p:val>
                                            <p:strVal val="ppt_x"/>
                                          </p:val>
                                        </p:tav>
                                      </p:tavLst>
                                    </p:anim>
                                    <p:anim calcmode="lin" valueType="num">
                                      <p:cBhvr>
                                        <p:cTn id="34" dur="500"/>
                                        <p:tgtEl>
                                          <p:spTgt spid="5128"/>
                                        </p:tgtEl>
                                        <p:attrNameLst>
                                          <p:attrName>ppt_y</p:attrName>
                                        </p:attrNameLst>
                                      </p:cBhvr>
                                      <p:tavLst>
                                        <p:tav tm="0">
                                          <p:val>
                                            <p:strVal val="ppt_y"/>
                                          </p:val>
                                        </p:tav>
                                        <p:tav tm="100000">
                                          <p:val>
                                            <p:strVal val="ppt_y+.1"/>
                                          </p:val>
                                        </p:tav>
                                      </p:tavLst>
                                    </p:anim>
                                    <p:set>
                                      <p:cBhvr>
                                        <p:cTn id="35" dur="1" fill="hold">
                                          <p:stCondLst>
                                            <p:cond delay="499"/>
                                          </p:stCondLst>
                                        </p:cTn>
                                        <p:tgtEl>
                                          <p:spTgt spid="5128"/>
                                        </p:tgtEl>
                                        <p:attrNameLst>
                                          <p:attrName>style.visibility</p:attrName>
                                        </p:attrNameLst>
                                      </p:cBhvr>
                                      <p:to>
                                        <p:strVal val="hidden"/>
                                      </p:to>
                                    </p:se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750" fill="hold"/>
                                        <p:tgtEl>
                                          <p:spTgt spid="6"/>
                                        </p:tgtEl>
                                        <p:attrNameLst>
                                          <p:attrName>ppt_w</p:attrName>
                                        </p:attrNameLst>
                                      </p:cBhvr>
                                      <p:tavLst>
                                        <p:tav tm="0">
                                          <p:val>
                                            <p:fltVal val="0"/>
                                          </p:val>
                                        </p:tav>
                                        <p:tav tm="100000">
                                          <p:val>
                                            <p:strVal val="#ppt_w"/>
                                          </p:val>
                                        </p:tav>
                                      </p:tavLst>
                                    </p:anim>
                                    <p:anim calcmode="lin" valueType="num">
                                      <p:cBhvr>
                                        <p:cTn id="39" dur="750" fill="hold"/>
                                        <p:tgtEl>
                                          <p:spTgt spid="6"/>
                                        </p:tgtEl>
                                        <p:attrNameLst>
                                          <p:attrName>ppt_h</p:attrName>
                                        </p:attrNameLst>
                                      </p:cBhvr>
                                      <p:tavLst>
                                        <p:tav tm="0">
                                          <p:val>
                                            <p:fltVal val="0"/>
                                          </p:val>
                                        </p:tav>
                                        <p:tav tm="100000">
                                          <p:val>
                                            <p:strVal val="#ppt_h"/>
                                          </p:val>
                                        </p:tav>
                                      </p:tavLst>
                                    </p:anim>
                                    <p:animEffect transition="in" filter="fade">
                                      <p:cBhvr>
                                        <p:cTn id="4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1" y="177544"/>
            <a:ext cx="1905000" cy="685800"/>
          </a:xfrm>
          <a:prstGeom prst="rect">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err="1">
                <a:hlinkClick r:id="rId2" action="ppaction://hlinksldjump"/>
              </a:rPr>
              <a:t>Câu</a:t>
            </a:r>
            <a:r>
              <a:rPr lang="en-US" sz="4000" b="1" dirty="0">
                <a:hlinkClick r:id="rId2" action="ppaction://hlinksldjump"/>
              </a:rPr>
              <a:t> 6</a:t>
            </a:r>
            <a:endParaRPr lang="en-US" sz="4000" b="1" dirty="0"/>
          </a:p>
        </p:txBody>
      </p:sp>
      <p:sp>
        <p:nvSpPr>
          <p:cNvPr id="5" name="Rounded Rectangle 4"/>
          <p:cNvSpPr/>
          <p:nvPr/>
        </p:nvSpPr>
        <p:spPr>
          <a:xfrm>
            <a:off x="1929068" y="5739069"/>
            <a:ext cx="5417819"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a:t>ĐỒNG HỒ</a:t>
            </a:r>
          </a:p>
        </p:txBody>
      </p:sp>
      <p:sp>
        <p:nvSpPr>
          <p:cNvPr id="6" name="AutoShape 4" descr="95+ Half Moon Clipart... Moon Clip Art | ClipartL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C1A01AC0-CB56-6CE9-2B8A-86A55CEC45D3}"/>
              </a:ext>
            </a:extLst>
          </p:cNvPr>
          <p:cNvPicPr>
            <a:picLocks noChangeAspect="1"/>
          </p:cNvPicPr>
          <p:nvPr/>
        </p:nvPicPr>
        <p:blipFill>
          <a:blip r:embed="rId3"/>
          <a:stretch>
            <a:fillRect/>
          </a:stretch>
        </p:blipFill>
        <p:spPr>
          <a:xfrm>
            <a:off x="398923" y="1646904"/>
            <a:ext cx="3060290" cy="3060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ross 2">
            <a:extLst>
              <a:ext uri="{FF2B5EF4-FFF2-40B4-BE49-F238E27FC236}">
                <a16:creationId xmlns:a16="http://schemas.microsoft.com/office/drawing/2014/main" id="{AC456C40-0D8F-63E0-BA68-763797F6E586}"/>
              </a:ext>
            </a:extLst>
          </p:cNvPr>
          <p:cNvSpPr/>
          <p:nvPr/>
        </p:nvSpPr>
        <p:spPr>
          <a:xfrm>
            <a:off x="3808503" y="2681749"/>
            <a:ext cx="990600" cy="990600"/>
          </a:xfrm>
          <a:prstGeom prst="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Đến Hồ Ba Bể Bắc Kạn Thăm Ngôi Làng Bị Thuồng Luồng Nhấn Chìm">
            <a:extLst>
              <a:ext uri="{FF2B5EF4-FFF2-40B4-BE49-F238E27FC236}">
                <a16:creationId xmlns:a16="http://schemas.microsoft.com/office/drawing/2014/main" id="{69AF0D1C-08F5-2E73-D213-152BC7DB2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522" y="1646904"/>
            <a:ext cx="3611431" cy="33086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TÍNH NĂNG ĐẶC BIỆT CỦA ĐỒNG HỒ ĐEO TAY - H2 WATCH">
            <a:extLst>
              <a:ext uri="{FF2B5EF4-FFF2-40B4-BE49-F238E27FC236}">
                <a16:creationId xmlns:a16="http://schemas.microsoft.com/office/drawing/2014/main" id="{50BB650D-D384-3D99-9453-D8B4FB513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05" y="1473328"/>
            <a:ext cx="7556389" cy="3873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B712EEC-20FB-20D5-06F9-542E54B55616}"/>
              </a:ext>
            </a:extLst>
          </p:cNvPr>
          <p:cNvSpPr/>
          <p:nvPr/>
        </p:nvSpPr>
        <p:spPr>
          <a:xfrm>
            <a:off x="2033015" y="175121"/>
            <a:ext cx="6317179" cy="923330"/>
          </a:xfrm>
          <a:prstGeom prst="rect">
            <a:avLst/>
          </a:prstGeom>
          <a:noFill/>
        </p:spPr>
        <p:txBody>
          <a:bodyPr wrap="none" lIns="91440" tIns="45720" rIns="91440" bIns="45720">
            <a:spAutoFit/>
          </a:bodyPr>
          <a:lstStyle/>
          <a:p>
            <a:pPr algn="ctr"/>
            <a:r>
              <a:rPr lang="en-US" sz="5400" b="1" dirty="0">
                <a:ln w="22225">
                  <a:solidFill>
                    <a:srgbClr val="0070C0"/>
                  </a:solidFill>
                  <a:prstDash val="solid"/>
                </a:ln>
                <a:solidFill>
                  <a:srgbClr val="0070C0"/>
                </a:solidFill>
              </a:rPr>
              <a:t>ĐÂY LÀ ĐỒ DÙNG GÌ?</a:t>
            </a:r>
            <a:endParaRPr lang="en-US" sz="5400" b="1" cap="none" spc="0" dirty="0">
              <a:ln w="22225">
                <a:solidFill>
                  <a:srgbClr val="0070C0"/>
                </a:solidFill>
                <a:prstDash val="solid"/>
              </a:ln>
              <a:solidFill>
                <a:srgbClr val="0070C0"/>
              </a:solidFill>
              <a:effectLst/>
            </a:endParaRPr>
          </a:p>
        </p:txBody>
      </p:sp>
    </p:spTree>
    <p:extLst>
      <p:ext uri="{BB962C8B-B14F-4D97-AF65-F5344CB8AC3E}">
        <p14:creationId xmlns:p14="http://schemas.microsoft.com/office/powerpoint/2010/main" val="42001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148"/>
                                        </p:tgtEl>
                                        <p:attrNameLst>
                                          <p:attrName>ppt_x</p:attrName>
                                        </p:attrNameLst>
                                      </p:cBhvr>
                                      <p:tavLst>
                                        <p:tav tm="0">
                                          <p:val>
                                            <p:strVal val="ppt_x"/>
                                          </p:val>
                                        </p:tav>
                                        <p:tav tm="100000">
                                          <p:val>
                                            <p:strVal val="ppt_x"/>
                                          </p:val>
                                        </p:tav>
                                      </p:tavLst>
                                    </p:anim>
                                    <p:anim calcmode="lin" valueType="num">
                                      <p:cBhvr additive="base">
                                        <p:cTn id="21" dur="500"/>
                                        <p:tgtEl>
                                          <p:spTgt spid="6148"/>
                                        </p:tgtEl>
                                        <p:attrNameLst>
                                          <p:attrName>ppt_y</p:attrName>
                                        </p:attrNameLst>
                                      </p:cBhvr>
                                      <p:tavLst>
                                        <p:tav tm="0">
                                          <p:val>
                                            <p:strVal val="ppt_y"/>
                                          </p:val>
                                        </p:tav>
                                        <p:tav tm="100000">
                                          <p:val>
                                            <p:strVal val="1+ppt_h/2"/>
                                          </p:val>
                                        </p:tav>
                                      </p:tavLst>
                                    </p:anim>
                                    <p:set>
                                      <p:cBhvr>
                                        <p:cTn id="22" dur="1" fill="hold">
                                          <p:stCondLst>
                                            <p:cond delay="499"/>
                                          </p:stCondLst>
                                        </p:cTn>
                                        <p:tgtEl>
                                          <p:spTgt spid="6148"/>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ppt_x"/>
                                          </p:val>
                                        </p:tav>
                                        <p:tav tm="100000">
                                          <p:val>
                                            <p:strVal val="#ppt_x"/>
                                          </p:val>
                                        </p:tav>
                                      </p:tavLst>
                                    </p:anim>
                                    <p:anim calcmode="lin" valueType="num">
                                      <p:cBhvr additive="base">
                                        <p:cTn id="2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C21AB3-568F-89FE-FF91-2A1765768B2F}"/>
              </a:ext>
            </a:extLst>
          </p:cNvPr>
          <p:cNvSpPr/>
          <p:nvPr/>
        </p:nvSpPr>
        <p:spPr>
          <a:xfrm rot="21432512">
            <a:off x="553450" y="1103744"/>
            <a:ext cx="7797712" cy="900246"/>
          </a:xfrm>
          <a:prstGeom prst="rect">
            <a:avLst/>
          </a:prstGeom>
          <a:noFill/>
        </p:spPr>
        <p:txBody>
          <a:bodyPr wrap="none" lIns="68580" tIns="34290" rIns="68580" bIns="34290">
            <a:spAutoFit/>
          </a:bodyPr>
          <a:lstStyle/>
          <a:p>
            <a:pPr algn="ctr" defTabSz="685800"/>
            <a:r>
              <a:rPr lang="en-US" sz="5400" b="1" dirty="0" err="1">
                <a:ln w="22225">
                  <a:solidFill>
                    <a:srgbClr val="ED7D31"/>
                  </a:solidFill>
                  <a:prstDash val="solid"/>
                </a:ln>
                <a:solidFill>
                  <a:srgbClr val="ED7D31">
                    <a:lumMod val="40000"/>
                    <a:lumOff val="60000"/>
                  </a:srgbClr>
                </a:solidFill>
                <a:latin typeface="Calibri" panose="020F0502020204030204"/>
              </a:rPr>
              <a:t>Bài</a:t>
            </a:r>
            <a:r>
              <a:rPr lang="en-US" sz="5400" b="1" dirty="0">
                <a:ln w="22225">
                  <a:solidFill>
                    <a:srgbClr val="ED7D31"/>
                  </a:solidFill>
                  <a:prstDash val="solid"/>
                </a:ln>
                <a:solidFill>
                  <a:srgbClr val="ED7D31">
                    <a:lumMod val="40000"/>
                    <a:lumOff val="60000"/>
                  </a:srgbClr>
                </a:solidFill>
                <a:latin typeface="Calibri" panose="020F0502020204030204"/>
              </a:rPr>
              <a:t> 2: </a:t>
            </a:r>
            <a:r>
              <a:rPr lang="en-US" sz="5400" b="1" dirty="0" err="1">
                <a:ln w="22225">
                  <a:solidFill>
                    <a:srgbClr val="ED7D31"/>
                  </a:solidFill>
                  <a:prstDash val="solid"/>
                </a:ln>
                <a:solidFill>
                  <a:srgbClr val="ED7D31">
                    <a:lumMod val="40000"/>
                    <a:lumOff val="60000"/>
                  </a:srgbClr>
                </a:solidFill>
                <a:latin typeface="Calibri" panose="020F0502020204030204"/>
              </a:rPr>
              <a:t>Nhà</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sáng</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chế</a:t>
            </a:r>
            <a:r>
              <a:rPr lang="en-US" sz="5400" b="1" dirty="0">
                <a:ln w="22225">
                  <a:solidFill>
                    <a:srgbClr val="ED7D31"/>
                  </a:solidFill>
                  <a:prstDash val="solid"/>
                </a:ln>
                <a:solidFill>
                  <a:srgbClr val="ED7D31">
                    <a:lumMod val="40000"/>
                    <a:lumOff val="60000"/>
                  </a:srgbClr>
                </a:solidFill>
                <a:latin typeface="Calibri" panose="020F0502020204030204"/>
              </a:rPr>
              <a:t> (</a:t>
            </a:r>
            <a:r>
              <a:rPr lang="en-US" sz="5400" b="1" dirty="0" err="1">
                <a:ln w="22225">
                  <a:solidFill>
                    <a:srgbClr val="ED7D31"/>
                  </a:solidFill>
                  <a:prstDash val="solid"/>
                </a:ln>
                <a:solidFill>
                  <a:srgbClr val="ED7D31">
                    <a:lumMod val="40000"/>
                    <a:lumOff val="60000"/>
                  </a:srgbClr>
                </a:solidFill>
                <a:latin typeface="Calibri" panose="020F0502020204030204"/>
              </a:rPr>
              <a:t>tiết</a:t>
            </a:r>
            <a:r>
              <a:rPr lang="en-US" sz="5400" b="1" dirty="0">
                <a:ln w="22225">
                  <a:solidFill>
                    <a:srgbClr val="ED7D31"/>
                  </a:solidFill>
                  <a:prstDash val="solid"/>
                </a:ln>
                <a:solidFill>
                  <a:srgbClr val="ED7D31">
                    <a:lumMod val="40000"/>
                    <a:lumOff val="60000"/>
                  </a:srgbClr>
                </a:solidFill>
                <a:latin typeface="Calibri" panose="020F0502020204030204"/>
              </a:rPr>
              <a:t> 2)</a:t>
            </a:r>
          </a:p>
        </p:txBody>
      </p:sp>
      <p:pic>
        <p:nvPicPr>
          <p:cNvPr id="5" name="Picture 4">
            <a:extLst>
              <a:ext uri="{FF2B5EF4-FFF2-40B4-BE49-F238E27FC236}">
                <a16:creationId xmlns:a16="http://schemas.microsoft.com/office/drawing/2014/main" id="{0D10AB5E-963B-6860-8617-E9B6BE25692E}"/>
              </a:ext>
            </a:extLst>
          </p:cNvPr>
          <p:cNvPicPr>
            <a:picLocks noChangeAspect="1"/>
          </p:cNvPicPr>
          <p:nvPr/>
        </p:nvPicPr>
        <p:blipFill rotWithShape="1">
          <a:blip r:embed="rId3"/>
          <a:srcRect l="5323" t="42793" r="29732" b="24073"/>
          <a:stretch/>
        </p:blipFill>
        <p:spPr>
          <a:xfrm rot="21441602">
            <a:off x="698426" y="2844237"/>
            <a:ext cx="7747147" cy="2222213"/>
          </a:xfrm>
          <a:prstGeom prst="rect">
            <a:avLst/>
          </a:prstGeom>
        </p:spPr>
      </p:pic>
    </p:spTree>
    <p:extLst>
      <p:ext uri="{BB962C8B-B14F-4D97-AF65-F5344CB8AC3E}">
        <p14:creationId xmlns:p14="http://schemas.microsoft.com/office/powerpoint/2010/main" val="201097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TotalTime>
  <Words>290</Words>
  <Application>Microsoft Office PowerPoint</Application>
  <PresentationFormat>On-screen Show (4:3)</PresentationFormat>
  <Paragraphs>43</Paragraphs>
  <Slides>20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hình ảnh sáng chế góp phần tạo ra sản phẩm mới</vt:lpstr>
      <vt:lpstr>Một số hình ảnh sáng chế góp phần tạo ra sản phẩm mới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4</cp:revision>
  <dcterms:created xsi:type="dcterms:W3CDTF">2021-08-01T14:11:28Z</dcterms:created>
  <dcterms:modified xsi:type="dcterms:W3CDTF">2024-07-29T02:33:26Z</dcterms:modified>
</cp:coreProperties>
</file>