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</p:sldMasterIdLst>
  <p:notesMasterIdLst>
    <p:notesMasterId r:id="rId31"/>
  </p:notesMasterIdLst>
  <p:sldIdLst>
    <p:sldId id="332" r:id="rId3"/>
    <p:sldId id="256" r:id="rId4"/>
    <p:sldId id="330" r:id="rId5"/>
    <p:sldId id="328" r:id="rId6"/>
    <p:sldId id="327" r:id="rId7"/>
    <p:sldId id="326" r:id="rId8"/>
    <p:sldId id="329" r:id="rId9"/>
    <p:sldId id="331" r:id="rId10"/>
    <p:sldId id="334" r:id="rId11"/>
    <p:sldId id="287" r:id="rId12"/>
    <p:sldId id="336" r:id="rId13"/>
    <p:sldId id="337" r:id="rId14"/>
    <p:sldId id="339" r:id="rId15"/>
    <p:sldId id="340" r:id="rId16"/>
    <p:sldId id="259" r:id="rId17"/>
    <p:sldId id="341" r:id="rId18"/>
    <p:sldId id="345" r:id="rId19"/>
    <p:sldId id="346" r:id="rId20"/>
    <p:sldId id="343" r:id="rId21"/>
    <p:sldId id="347" r:id="rId22"/>
    <p:sldId id="349" r:id="rId23"/>
    <p:sldId id="323" r:id="rId24"/>
    <p:sldId id="267" r:id="rId25"/>
    <p:sldId id="351" r:id="rId26"/>
    <p:sldId id="356" r:id="rId27"/>
    <p:sldId id="357" r:id="rId28"/>
    <p:sldId id="354" r:id="rId29"/>
    <p:sldId id="352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t huynh" initials="dh" lastIdx="1" clrIdx="0">
    <p:extLst>
      <p:ext uri="{19B8F6BF-5375-455C-9EA6-DF929625EA0E}">
        <p15:presenceInfo xmlns="" xmlns:p15="http://schemas.microsoft.com/office/powerpoint/2012/main" userId="bbc847c31a44293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0CB8"/>
    <a:srgbClr val="00CC00"/>
    <a:srgbClr val="FF6600"/>
    <a:srgbClr val="FFD9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636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-588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CB135E-CC0C-F24E-9BBA-F44DDB385E16}" type="datetimeFigureOut">
              <a:rPr lang="vi-VN" smtClean="0"/>
              <a:pPr/>
              <a:t>20/08/2024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F7D6A3-38BE-B34C-A3E0-960E2C2BD59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87958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7283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904D2F-D20E-4382-B1FB-A1CC6AB47A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53259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904D2F-D20E-4382-B1FB-A1CC6AB47A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53259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904D2F-D20E-4382-B1FB-A1CC6AB47A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53259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904D2F-D20E-4382-B1FB-A1CC6AB47A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53259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904D2F-D20E-4382-B1FB-A1CC6AB47A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5325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869504-C6D9-5CDB-EA99-FFB180B865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7092248-1791-BF87-DA78-CAD03B7AC0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A1EC963-4CD6-B50D-D51C-103083887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pPr/>
              <a:t>8/20/2024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E2C2606-E560-F742-AC3C-C73F1494D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8C63C80-5BBE-8709-1733-85C57210B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552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09E63A5-5FDB-6BB5-8A85-4FA1C2DF1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E5493E3-F345-EF22-F966-C43512DFC0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FB5E96E-D2D9-30A9-DDCB-706ED5B8A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pPr/>
              <a:t>8/20/2024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965EADF-0B46-9C6C-2F93-207CA13E6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FF2DA80-9F3E-64F8-4CDB-7AFA929D2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607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046FFD43-9F19-A96D-C5F8-32CABA1EEC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8A2C88A-C4BB-84A0-EA96-12101F3EF2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64B38DD-12B7-59C3-D754-FBDB3245F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pPr/>
              <a:t>8/20/2024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1F34CA9-8A40-B698-ED86-81265F79E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ECF3575-2EFE-B57E-419D-B3C283C20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3213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2">
            <a:extLst>
              <a:ext uri="{FF2B5EF4-FFF2-40B4-BE49-F238E27FC236}">
                <a16:creationId xmlns="" xmlns:a16="http://schemas.microsoft.com/office/drawing/2014/main" id="{3F48D784-3933-2DC4-A0F2-028D04CD28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79"/>
          <a:stretch/>
        </p:blipFill>
        <p:spPr>
          <a:xfrm flipV="1">
            <a:off x="174624" y="120035"/>
            <a:ext cx="11842750" cy="6617929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="" xmlns:a16="http://schemas.microsoft.com/office/drawing/2014/main" id="{04F049AE-79B2-35D2-B71F-876302A1B0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75"/>
          <a:stretch/>
        </p:blipFill>
        <p:spPr>
          <a:xfrm flipH="1">
            <a:off x="0" y="3860799"/>
            <a:ext cx="12192000" cy="2997199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="" xmlns:a16="http://schemas.microsoft.com/office/drawing/2014/main" id="{5066122D-CB55-FC29-DB9C-FF706A23E2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="" xmlns:a16="http://schemas.microsoft.com/office/drawing/2014/main" id="{8092C641-2E0B-EFE1-AD4D-A0B9DB2DB5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7689" t="23916" r="9611" b="27215"/>
          <a:stretch/>
        </p:blipFill>
        <p:spPr>
          <a:xfrm flipH="1" flipV="1">
            <a:off x="8773588" y="3860797"/>
            <a:ext cx="3397250" cy="2997203"/>
          </a:xfrm>
          <a:prstGeom prst="rect">
            <a:avLst/>
          </a:prstGeom>
        </p:spPr>
      </p:pic>
      <p:pic>
        <p:nvPicPr>
          <p:cNvPr id="11" name="图片 36">
            <a:extLst>
              <a:ext uri="{FF2B5EF4-FFF2-40B4-BE49-F238E27FC236}">
                <a16:creationId xmlns="" xmlns:a16="http://schemas.microsoft.com/office/drawing/2014/main" id="{BC96797C-587C-9562-9A94-E0267E28A2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00"/>
          <a:stretch/>
        </p:blipFill>
        <p:spPr>
          <a:xfrm>
            <a:off x="-479844" y="2120900"/>
            <a:ext cx="5171430" cy="4224337"/>
          </a:xfrm>
          <a:custGeom>
            <a:avLst/>
            <a:gdLst>
              <a:gd name="connsiteX0" fmla="*/ 0 w 5171430"/>
              <a:gd name="connsiteY0" fmla="*/ 0 h 4224337"/>
              <a:gd name="connsiteX1" fmla="*/ 5171430 w 5171430"/>
              <a:gd name="connsiteY1" fmla="*/ 0 h 4224337"/>
              <a:gd name="connsiteX2" fmla="*/ 5171430 w 5171430"/>
              <a:gd name="connsiteY2" fmla="*/ 4224337 h 4224337"/>
              <a:gd name="connsiteX3" fmla="*/ 0 w 5171430"/>
              <a:gd name="connsiteY3" fmla="*/ 4224337 h 4224337"/>
              <a:gd name="connsiteX4" fmla="*/ 0 w 5171430"/>
              <a:gd name="connsiteY4" fmla="*/ 0 h 4224337"/>
              <a:gd name="connsiteX5" fmla="*/ 3195290 w 5171430"/>
              <a:gd name="connsiteY5" fmla="*/ 806561 h 4224337"/>
              <a:gd name="connsiteX6" fmla="*/ 3195290 w 5171430"/>
              <a:gd name="connsiteY6" fmla="*/ 1879890 h 4224337"/>
              <a:gd name="connsiteX7" fmla="*/ 5025120 w 5171430"/>
              <a:gd name="connsiteY7" fmla="*/ 1879890 h 4224337"/>
              <a:gd name="connsiteX8" fmla="*/ 5025120 w 5171430"/>
              <a:gd name="connsiteY8" fmla="*/ 806561 h 4224337"/>
              <a:gd name="connsiteX9" fmla="*/ 3195290 w 5171430"/>
              <a:gd name="connsiteY9" fmla="*/ 806561 h 422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71430" h="4224337">
                <a:moveTo>
                  <a:pt x="0" y="0"/>
                </a:moveTo>
                <a:lnTo>
                  <a:pt x="5171430" y="0"/>
                </a:lnTo>
                <a:lnTo>
                  <a:pt x="5171430" y="4224337"/>
                </a:lnTo>
                <a:lnTo>
                  <a:pt x="0" y="4224337"/>
                </a:lnTo>
                <a:lnTo>
                  <a:pt x="0" y="0"/>
                </a:lnTo>
                <a:close/>
                <a:moveTo>
                  <a:pt x="3195290" y="806561"/>
                </a:moveTo>
                <a:lnTo>
                  <a:pt x="3195290" y="1879890"/>
                </a:lnTo>
                <a:lnTo>
                  <a:pt x="5025120" y="1879890"/>
                </a:lnTo>
                <a:lnTo>
                  <a:pt x="5025120" y="806561"/>
                </a:lnTo>
                <a:lnTo>
                  <a:pt x="3195290" y="806561"/>
                </a:lnTo>
                <a:close/>
              </a:path>
            </a:pathLst>
          </a:custGeom>
        </p:spPr>
      </p:pic>
      <p:pic>
        <p:nvPicPr>
          <p:cNvPr id="12" name="图片 16">
            <a:extLst>
              <a:ext uri="{FF2B5EF4-FFF2-40B4-BE49-F238E27FC236}">
                <a16:creationId xmlns="" xmlns:a16="http://schemas.microsoft.com/office/drawing/2014/main" id="{FB51310D-0D57-6E45-724E-4D1CA1E0AF1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  <p:pic>
        <p:nvPicPr>
          <p:cNvPr id="13" name="图片 37">
            <a:extLst>
              <a:ext uri="{FF2B5EF4-FFF2-40B4-BE49-F238E27FC236}">
                <a16:creationId xmlns="" xmlns:a16="http://schemas.microsoft.com/office/drawing/2014/main" id="{F8BC1405-B4FA-6B7F-CCAB-E8864AA8D9E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288" y="2329084"/>
            <a:ext cx="2604963" cy="1070618"/>
          </a:xfrm>
          <a:prstGeom prst="rect">
            <a:avLst/>
          </a:prstGeom>
        </p:spPr>
      </p:pic>
      <p:sp>
        <p:nvSpPr>
          <p:cNvPr id="14" name="矩形 18">
            <a:extLst>
              <a:ext uri="{FF2B5EF4-FFF2-40B4-BE49-F238E27FC236}">
                <a16:creationId xmlns="" xmlns:a16="http://schemas.microsoft.com/office/drawing/2014/main" id="{A9BE507D-9312-D452-9360-08C5049E8032}"/>
              </a:ext>
            </a:extLst>
          </p:cNvPr>
          <p:cNvSpPr/>
          <p:nvPr userDrawn="1"/>
        </p:nvSpPr>
        <p:spPr>
          <a:xfrm flipH="1">
            <a:off x="5464104" y="2231546"/>
            <a:ext cx="5265512" cy="4023270"/>
          </a:xfrm>
          <a:prstGeom prst="rect">
            <a:avLst/>
          </a:prstGeom>
          <a:noFill/>
          <a:ln w="12700" cmpd="sng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208DF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571500" indent="-571500" algn="just" fontAlgn="auto">
              <a:lnSpc>
                <a:spcPct val="150000"/>
              </a:lnSpc>
              <a:buFont typeface="+mj-ea"/>
              <a:buAutoNum type="ea1JpnChsDbPeriod"/>
            </a:pP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字魂79号-萌趣奶油体" panose="00000500000000000000" pitchFamily="2" charset="-122"/>
              <a:ea typeface="字魂79号-萌趣奶油体" panose="00000500000000000000" pitchFamily="2" charset="-122"/>
              <a:cs typeface="字体管家棉花糖" panose="00020600040101010101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50334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/>
      <p:bldP spid="14" grpId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11434813" y="1"/>
            <a:ext cx="12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20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MĂNG</a:t>
            </a:r>
            <a:r>
              <a:rPr lang="vi-VN" sz="1200" baseline="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 NON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#9Slide07 Alt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8329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8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EC1AF6-2174-45E3-9E44-894DC800FB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481268"/>
      </p:ext>
    </p:extLst>
  </p:cSld>
  <p:clrMapOvr>
    <a:masterClrMapping/>
  </p:clrMapOvr>
  <p:transition>
    <p:whee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2">
            <a:extLst>
              <a:ext uri="{FF2B5EF4-FFF2-40B4-BE49-F238E27FC236}">
                <a16:creationId xmlns="" xmlns:a16="http://schemas.microsoft.com/office/drawing/2014/main" id="{3F48D784-3933-2DC4-A0F2-028D04CD28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79"/>
          <a:stretch/>
        </p:blipFill>
        <p:spPr>
          <a:xfrm flipV="1">
            <a:off x="174624" y="120035"/>
            <a:ext cx="11842750" cy="6617929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="" xmlns:a16="http://schemas.microsoft.com/office/drawing/2014/main" id="{04F049AE-79B2-35D2-B71F-876302A1B0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75"/>
          <a:stretch/>
        </p:blipFill>
        <p:spPr>
          <a:xfrm flipH="1">
            <a:off x="0" y="3860799"/>
            <a:ext cx="12192000" cy="2997199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="" xmlns:a16="http://schemas.microsoft.com/office/drawing/2014/main" id="{5066122D-CB55-FC29-DB9C-FF706A23E2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="" xmlns:a16="http://schemas.microsoft.com/office/drawing/2014/main" id="{8092C641-2E0B-EFE1-AD4D-A0B9DB2DB5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7689" t="23916" r="9611" b="27215"/>
          <a:stretch/>
        </p:blipFill>
        <p:spPr>
          <a:xfrm flipH="1" flipV="1">
            <a:off x="8773588" y="3860797"/>
            <a:ext cx="3397250" cy="2997203"/>
          </a:xfrm>
          <a:prstGeom prst="rect">
            <a:avLst/>
          </a:prstGeom>
        </p:spPr>
      </p:pic>
      <p:pic>
        <p:nvPicPr>
          <p:cNvPr id="11" name="图片 36">
            <a:extLst>
              <a:ext uri="{FF2B5EF4-FFF2-40B4-BE49-F238E27FC236}">
                <a16:creationId xmlns="" xmlns:a16="http://schemas.microsoft.com/office/drawing/2014/main" id="{BC96797C-587C-9562-9A94-E0267E28A2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00"/>
          <a:stretch/>
        </p:blipFill>
        <p:spPr>
          <a:xfrm>
            <a:off x="-479844" y="2120900"/>
            <a:ext cx="5171430" cy="4224337"/>
          </a:xfrm>
          <a:custGeom>
            <a:avLst/>
            <a:gdLst>
              <a:gd name="connsiteX0" fmla="*/ 0 w 5171430"/>
              <a:gd name="connsiteY0" fmla="*/ 0 h 4224337"/>
              <a:gd name="connsiteX1" fmla="*/ 5171430 w 5171430"/>
              <a:gd name="connsiteY1" fmla="*/ 0 h 4224337"/>
              <a:gd name="connsiteX2" fmla="*/ 5171430 w 5171430"/>
              <a:gd name="connsiteY2" fmla="*/ 4224337 h 4224337"/>
              <a:gd name="connsiteX3" fmla="*/ 0 w 5171430"/>
              <a:gd name="connsiteY3" fmla="*/ 4224337 h 4224337"/>
              <a:gd name="connsiteX4" fmla="*/ 0 w 5171430"/>
              <a:gd name="connsiteY4" fmla="*/ 0 h 4224337"/>
              <a:gd name="connsiteX5" fmla="*/ 3195290 w 5171430"/>
              <a:gd name="connsiteY5" fmla="*/ 806561 h 4224337"/>
              <a:gd name="connsiteX6" fmla="*/ 3195290 w 5171430"/>
              <a:gd name="connsiteY6" fmla="*/ 1879890 h 4224337"/>
              <a:gd name="connsiteX7" fmla="*/ 5025120 w 5171430"/>
              <a:gd name="connsiteY7" fmla="*/ 1879890 h 4224337"/>
              <a:gd name="connsiteX8" fmla="*/ 5025120 w 5171430"/>
              <a:gd name="connsiteY8" fmla="*/ 806561 h 4224337"/>
              <a:gd name="connsiteX9" fmla="*/ 3195290 w 5171430"/>
              <a:gd name="connsiteY9" fmla="*/ 806561 h 422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71430" h="4224337">
                <a:moveTo>
                  <a:pt x="0" y="0"/>
                </a:moveTo>
                <a:lnTo>
                  <a:pt x="5171430" y="0"/>
                </a:lnTo>
                <a:lnTo>
                  <a:pt x="5171430" y="4224337"/>
                </a:lnTo>
                <a:lnTo>
                  <a:pt x="0" y="4224337"/>
                </a:lnTo>
                <a:lnTo>
                  <a:pt x="0" y="0"/>
                </a:lnTo>
                <a:close/>
                <a:moveTo>
                  <a:pt x="3195290" y="806561"/>
                </a:moveTo>
                <a:lnTo>
                  <a:pt x="3195290" y="1879890"/>
                </a:lnTo>
                <a:lnTo>
                  <a:pt x="5025120" y="1879890"/>
                </a:lnTo>
                <a:lnTo>
                  <a:pt x="5025120" y="806561"/>
                </a:lnTo>
                <a:lnTo>
                  <a:pt x="3195290" y="806561"/>
                </a:lnTo>
                <a:close/>
              </a:path>
            </a:pathLst>
          </a:custGeom>
        </p:spPr>
      </p:pic>
      <p:pic>
        <p:nvPicPr>
          <p:cNvPr id="12" name="图片 16">
            <a:extLst>
              <a:ext uri="{FF2B5EF4-FFF2-40B4-BE49-F238E27FC236}">
                <a16:creationId xmlns="" xmlns:a16="http://schemas.microsoft.com/office/drawing/2014/main" id="{FB51310D-0D57-6E45-724E-4D1CA1E0AF1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  <p:pic>
        <p:nvPicPr>
          <p:cNvPr id="13" name="图片 37">
            <a:extLst>
              <a:ext uri="{FF2B5EF4-FFF2-40B4-BE49-F238E27FC236}">
                <a16:creationId xmlns="" xmlns:a16="http://schemas.microsoft.com/office/drawing/2014/main" id="{F8BC1405-B4FA-6B7F-CCAB-E8864AA8D9E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288" y="2329084"/>
            <a:ext cx="2604963" cy="1070618"/>
          </a:xfrm>
          <a:prstGeom prst="rect">
            <a:avLst/>
          </a:prstGeom>
        </p:spPr>
      </p:pic>
      <p:sp>
        <p:nvSpPr>
          <p:cNvPr id="14" name="矩形 18">
            <a:extLst>
              <a:ext uri="{FF2B5EF4-FFF2-40B4-BE49-F238E27FC236}">
                <a16:creationId xmlns="" xmlns:a16="http://schemas.microsoft.com/office/drawing/2014/main" id="{A9BE507D-9312-D452-9360-08C5049E8032}"/>
              </a:ext>
            </a:extLst>
          </p:cNvPr>
          <p:cNvSpPr/>
          <p:nvPr userDrawn="1"/>
        </p:nvSpPr>
        <p:spPr>
          <a:xfrm flipH="1">
            <a:off x="5464104" y="2231546"/>
            <a:ext cx="5265512" cy="4023270"/>
          </a:xfrm>
          <a:prstGeom prst="rect">
            <a:avLst/>
          </a:prstGeom>
          <a:noFill/>
          <a:ln w="12700" cmpd="sng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208DF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571500" indent="-571500" algn="just">
              <a:lnSpc>
                <a:spcPct val="150000"/>
              </a:lnSpc>
              <a:buFont typeface="+mj-ea"/>
              <a:buAutoNum type="ea1JpnChsDbPeriod"/>
            </a:pPr>
            <a:endParaRPr lang="zh-CN" altLang="en-US" sz="3200" dirty="0">
              <a:solidFill>
                <a:prstClr val="black">
                  <a:lumMod val="85000"/>
                  <a:lumOff val="15000"/>
                </a:prstClr>
              </a:solidFill>
              <a:latin typeface="字魂79号-萌趣奶油体" panose="00000500000000000000" pitchFamily="2" charset="-122"/>
              <a:ea typeface="字魂79号-萌趣奶油体" panose="00000500000000000000" pitchFamily="2" charset="-122"/>
              <a:cs typeface="字体管家棉花糖" panose="00020600040101010101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47522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/>
      <p:bldP spid="14" grpId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="" xmlns:a16="http://schemas.microsoft.com/office/drawing/2014/main" id="{44D8E5E5-F277-62AC-95A3-245ABE9CC9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68" b="1219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8" name="图片 6">
            <a:extLst>
              <a:ext uri="{FF2B5EF4-FFF2-40B4-BE49-F238E27FC236}">
                <a16:creationId xmlns="" xmlns:a16="http://schemas.microsoft.com/office/drawing/2014/main" id="{C7764765-5CBE-6030-7BC1-85B89981B3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75"/>
          <a:stretch/>
        </p:blipFill>
        <p:spPr>
          <a:xfrm flipH="1">
            <a:off x="0" y="3860799"/>
            <a:ext cx="12192000" cy="2997199"/>
          </a:xfrm>
          <a:prstGeom prst="rect">
            <a:avLst/>
          </a:prstGeom>
        </p:spPr>
      </p:pic>
      <p:pic>
        <p:nvPicPr>
          <p:cNvPr id="9" name="图片 7">
            <a:extLst>
              <a:ext uri="{FF2B5EF4-FFF2-40B4-BE49-F238E27FC236}">
                <a16:creationId xmlns="" xmlns:a16="http://schemas.microsoft.com/office/drawing/2014/main" id="{4028FD0A-D760-A27B-59EF-3B77050DF4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CA6025FC-A99E-0014-FA49-3116B82F9C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7689" t="23916" r="9611" b="27215"/>
          <a:stretch/>
        </p:blipFill>
        <p:spPr>
          <a:xfrm flipH="1" flipV="1">
            <a:off x="8773588" y="3860797"/>
            <a:ext cx="3397250" cy="299720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10816B53-4923-E308-D313-B49E25FB83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00"/>
          <a:stretch/>
        </p:blipFill>
        <p:spPr>
          <a:xfrm>
            <a:off x="-479844" y="2120900"/>
            <a:ext cx="5171430" cy="422433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B6425C27-1460-69DD-8954-53C412B320D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  <p:sp>
        <p:nvSpPr>
          <p:cNvPr id="13" name="矩形: 圆角 3">
            <a:extLst>
              <a:ext uri="{FF2B5EF4-FFF2-40B4-BE49-F238E27FC236}">
                <a16:creationId xmlns="" xmlns:a16="http://schemas.microsoft.com/office/drawing/2014/main" id="{C69B8B1E-A35E-4FA2-BFC7-60F043E6603A}"/>
              </a:ext>
            </a:extLst>
          </p:cNvPr>
          <p:cNvSpPr/>
          <p:nvPr userDrawn="1"/>
        </p:nvSpPr>
        <p:spPr>
          <a:xfrm>
            <a:off x="150675" y="148856"/>
            <a:ext cx="11890651" cy="6560288"/>
          </a:xfrm>
          <a:prstGeom prst="roundRect">
            <a:avLst>
              <a:gd name="adj" fmla="val 2509"/>
            </a:avLst>
          </a:prstGeom>
          <a:noFill/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ea typeface="字魂79号-萌趣奶油体" panose="00000500000000000000" pitchFamily="2" charset="-122"/>
            </a:endParaRPr>
          </a:p>
        </p:txBody>
      </p:sp>
      <p:sp>
        <p:nvSpPr>
          <p:cNvPr id="14" name="矩形: 圆角 1">
            <a:extLst>
              <a:ext uri="{FF2B5EF4-FFF2-40B4-BE49-F238E27FC236}">
                <a16:creationId xmlns="" xmlns:a16="http://schemas.microsoft.com/office/drawing/2014/main" id="{2E10F108-AEE4-A294-97D3-BA373A51CD95}"/>
              </a:ext>
            </a:extLst>
          </p:cNvPr>
          <p:cNvSpPr/>
          <p:nvPr userDrawn="1"/>
        </p:nvSpPr>
        <p:spPr>
          <a:xfrm>
            <a:off x="264041" y="244549"/>
            <a:ext cx="11663916" cy="6368902"/>
          </a:xfrm>
          <a:prstGeom prst="roundRect">
            <a:avLst>
              <a:gd name="adj" fmla="val 250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ea typeface="字魂79号-萌趣奶油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06165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2">
            <a:extLst>
              <a:ext uri="{FF2B5EF4-FFF2-40B4-BE49-F238E27FC236}">
                <a16:creationId xmlns="" xmlns:a16="http://schemas.microsoft.com/office/drawing/2014/main" id="{3F48D784-3933-2DC4-A0F2-028D04CD28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79"/>
          <a:stretch/>
        </p:blipFill>
        <p:spPr>
          <a:xfrm flipV="1">
            <a:off x="174624" y="120035"/>
            <a:ext cx="11842750" cy="661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5679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1">
            <a:extLst>
              <a:ext uri="{FF2B5EF4-FFF2-40B4-BE49-F238E27FC236}">
                <a16:creationId xmlns="" xmlns:a16="http://schemas.microsoft.com/office/drawing/2014/main" id="{5066122D-CB55-FC29-DB9C-FF706A23E2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0" name="图片 16">
            <a:extLst>
              <a:ext uri="{FF2B5EF4-FFF2-40B4-BE49-F238E27FC236}">
                <a16:creationId xmlns="" xmlns:a16="http://schemas.microsoft.com/office/drawing/2014/main" id="{FB51310D-0D57-6E45-724E-4D1CA1E0AF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8359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>
                <a:solidFill>
                  <a:prstClr val="black"/>
                </a:solidFill>
              </a:rPr>
              <a:pPr/>
              <a:t>8/20/2024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029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36B576F-A165-21F6-6AF2-5635C38B9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410A2D1-532C-1978-587E-91FB72169A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58700FB-A66A-BFD6-5DB8-97EF28994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pPr/>
              <a:t>8/20/2024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23DC1D9-905C-511F-0BCC-4617F6262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E36D2B3-203B-CDF3-5009-6FE574BE8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9221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>
                <a:solidFill>
                  <a:prstClr val="black"/>
                </a:solidFill>
              </a:rPr>
              <a:pPr/>
              <a:t>8/20/2024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3800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>
                <a:solidFill>
                  <a:prstClr val="black"/>
                </a:solidFill>
              </a:rPr>
              <a:pPr/>
              <a:t>8/20/2024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6977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>
                <a:solidFill>
                  <a:prstClr val="black"/>
                </a:solidFill>
              </a:rPr>
              <a:pPr/>
              <a:t>8/20/2024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2376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>
                <a:solidFill>
                  <a:prstClr val="black"/>
                </a:solidFill>
              </a:rPr>
              <a:pPr/>
              <a:t>8/20/2024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628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>
                <a:solidFill>
                  <a:prstClr val="black"/>
                </a:solidFill>
              </a:rPr>
              <a:pPr/>
              <a:t>8/20/2024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9390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>
                <a:solidFill>
                  <a:prstClr val="black"/>
                </a:solidFill>
              </a:rPr>
              <a:pPr/>
              <a:t>8/20/2024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2437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869504-C6D9-5CDB-EA99-FFB180B865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7092248-1791-BF87-DA78-CAD03B7AC0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A1EC963-4CD6-B50D-D51C-103083887B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53D028-5023-44BE-A357-B48B243ADE85}" type="datetimeFigureOut">
              <a:rPr lang="en-US" smtClean="0"/>
              <a:pPr/>
              <a:t>8/20/2024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E2C2606-E560-F742-AC3C-C73F1494D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8C63C80-5BBE-8709-1733-85C57210B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2768E7-E90B-41E2-BCB0-8E3C24DBB4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5524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 descr="图片包含 物体&#10;&#10;描述已自动生成"/>
          <p:cNvPicPr>
            <a:picLocks noChangeAspect="1"/>
          </p:cNvPicPr>
          <p:nvPr userDrawn="1"/>
        </p:nvPicPr>
        <p:blipFill>
          <a:blip r:embed="rId2"/>
          <a:srcRect b="24480"/>
          <a:stretch>
            <a:fillRect/>
          </a:stretch>
        </p:blipFill>
        <p:spPr bwMode="auto">
          <a:xfrm>
            <a:off x="0" y="1679582"/>
            <a:ext cx="12192000" cy="517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矩形: 圆角 10">
            <a:extLst>
              <a:ext uri="{FF2B5EF4-FFF2-40B4-BE49-F238E27FC236}"/>
            </a:extLst>
          </p:cNvPr>
          <p:cNvSpPr/>
          <p:nvPr userDrawn="1"/>
        </p:nvSpPr>
        <p:spPr>
          <a:xfrm>
            <a:off x="723900" y="542925"/>
            <a:ext cx="10754784" cy="5842000"/>
          </a:xfrm>
          <a:prstGeom prst="roundRect">
            <a:avLst>
              <a:gd name="adj" fmla="val 4465"/>
            </a:avLst>
          </a:prstGeom>
          <a:solidFill>
            <a:schemeClr val="bg1"/>
          </a:solidFill>
          <a:ln w="63500">
            <a:solidFill>
              <a:srgbClr val="0365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pic>
        <p:nvPicPr>
          <p:cNvPr id="4" name="图片 14" descr="图片包含 恐龙, 爬行动物, 树叶&#10;&#10;描述已自动生成">
            <a:extLst>
              <a:ext uri="{FF2B5EF4-FFF2-40B4-BE49-F238E27FC236}"/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74157" t="7" b="76009"/>
          <a:stretch/>
        </p:blipFill>
        <p:spPr>
          <a:xfrm>
            <a:off x="9577917" y="7"/>
            <a:ext cx="2614083" cy="13636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15" descr="图片包含 恐龙, 爬行动物, 树叶&#10;&#10;描述已自动生成">
            <a:extLst>
              <a:ext uri="{FF2B5EF4-FFF2-40B4-BE49-F238E27FC236}"/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" r="82628" b="76009"/>
          <a:stretch/>
        </p:blipFill>
        <p:spPr>
          <a:xfrm>
            <a:off x="5" y="7"/>
            <a:ext cx="1756833" cy="13636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133574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2F04CB-0274-46D1-88AB-BCD58FDADD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988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D3F561D-B661-132A-E5E1-0B3370A2D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46D3B7B-0D79-F989-8E9C-55D98A4808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F4F61B3-8643-5628-4CA7-680B765CD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pPr/>
              <a:t>8/20/2024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9532570-2C95-3B56-958B-E974050A1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E97183C-35CD-FB30-CD4B-4F9D269CD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91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F924978-5C6B-6E28-DE07-748AA07E6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C64D735-02D7-7D18-EF15-9C24F55F52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554E244-7786-C0BB-414D-F5D81D6E47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6421EA7-EAFA-E95E-10ED-59A139EB4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pPr/>
              <a:t>8/20/2024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A56EAAE-3FEB-B7F4-917A-50F02E27A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9040B4B-8BE8-DCAB-4462-19678943E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736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69A848E-C211-7858-113C-12D5FBBA7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36310E3-619E-66E9-46B1-DB51599CF1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0A3129E-FB9D-2FBC-4F05-A7D1054DF8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1C629ABE-8483-3FBC-74AB-28B1936012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BDEB40FD-55A9-1B48-2929-0174E697A6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9E3F5951-566B-DE1B-42FC-19B5B7F10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pPr/>
              <a:t>8/20/2024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556F3B99-CA57-73CF-D71D-CF790448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86CED9EF-6AC6-1CE2-3BE1-3F4AE6FF0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21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C35AA80-3620-029E-F997-E210F0E9A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CC83A09-40ED-E9F4-9A4C-671C1936F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pPr/>
              <a:t>8/20/2024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22CA43F-7095-A074-FF75-6DD75A5F0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B53BAD0-4BFE-6C4F-00C6-E1B831C2E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597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772D110-14C6-3F30-0861-888D96363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pPr/>
              <a:t>8/20/2024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622558E-95F9-13BC-924C-0779D2BCD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57F76B16-A010-DB82-20CD-DB67626A4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003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1C220EE-06A0-3B9D-3BD0-568587DE2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9F3C8A1-42D6-9F51-FDC0-4E70DE77CE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DE896E3-B225-FABF-8A4A-A3D835E486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7DFCEA7-392D-6541-19A9-6D742CECF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pPr/>
              <a:t>8/20/2024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7EA4AA3-6D12-B9D4-9C4A-51AC2C1B4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C12171F-595E-4049-0FC1-769E0FA7D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983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3FA538-BDA6-56EC-1801-B244DB2C5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B794A7AC-6418-705D-234E-1F43195680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0FD7B25-D48A-B63E-1425-E411A7599E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E67A3A3-2821-9FE7-6A46-5DCA5AAE4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pPr/>
              <a:t>8/20/2024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3D8E516-4DDE-C6B0-DE24-8F7CAA07A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1881AAE-722D-E202-CD03-35194C79B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389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7846E73-6A84-0193-85A9-38CB29565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3FBB9B6-8260-E84F-1C9E-B02AB0B9FF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1B75B1F-A33D-F876-857A-460056E01D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53D028-5023-44BE-A357-B48B243ADE85}" type="datetimeFigureOut">
              <a:rPr lang="en-US" smtClean="0"/>
              <a:pPr/>
              <a:t>8/20/2024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9D2F1DC-C927-8187-B361-413919E7A3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0D82754-F8AD-E1E0-5649-23D43360D5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2768E7-E90B-41E2-BCB0-8E3C24DBB4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153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9">
            <a:extLst>
              <a:ext uri="{FF2B5EF4-FFF2-40B4-BE49-F238E27FC236}">
                <a16:creationId xmlns="" xmlns:a16="http://schemas.microsoft.com/office/drawing/2014/main" id="{7C5FDE4E-FDE3-E297-4653-B31DE63236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68" b="1219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085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wmf"/><Relationship Id="rId5" Type="http://schemas.openxmlformats.org/officeDocument/2006/relationships/image" Target="../media/image12.png"/><Relationship Id="rId4" Type="http://schemas.openxmlformats.org/officeDocument/2006/relationships/slide" Target="slide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hyperlink" Target="https://wordwall.net/vi/resource/76733537/c%c3%a1ch-t%e1%ba%a1o-ra-%c4%91i%e1%bb%87n-t%e1%bb%ab-%c3%a1nh-s%c3%a1ng-m%e1%ba%b7t-tr%e1%bb%9di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gif"/><Relationship Id="rId9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hyperlink" Target="https://wordwall.net/vi/resource/76733537/c%c3%a1ch-t%e1%ba%a1o-ra-%c4%91i%e1%bb%87n-t%e1%bb%ab-%c3%a1nh-s%c3%a1ng-m%e1%ba%b7t-tr%e1%bb%9di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gif"/><Relationship Id="rId9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0.png"/><Relationship Id="rId5" Type="http://schemas.openxmlformats.org/officeDocument/2006/relationships/image" Target="../media/image49.gif"/><Relationship Id="rId4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29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29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6" Type="http://schemas.microsoft.com/office/2007/relationships/hdphoto" Target="../media/hdphoto1.wdp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6" Type="http://schemas.microsoft.com/office/2007/relationships/hdphoto" Target="../media/hdphoto1.wdp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65.jpeg"/><Relationship Id="rId4" Type="http://schemas.openxmlformats.org/officeDocument/2006/relationships/image" Target="../media/image64.gif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vi/resource/76737620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85.svg"/><Relationship Id="rId7" Type="http://schemas.openxmlformats.org/officeDocument/2006/relationships/image" Target="../media/image89.svg"/><Relationship Id="rId12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9.png"/><Relationship Id="rId11" Type="http://schemas.openxmlformats.org/officeDocument/2006/relationships/image" Target="../media/image52.svg"/><Relationship Id="rId5" Type="http://schemas.openxmlformats.org/officeDocument/2006/relationships/image" Target="../media/image87.svg"/><Relationship Id="rId10" Type="http://schemas.openxmlformats.org/officeDocument/2006/relationships/image" Target="../media/image71.png"/><Relationship Id="rId4" Type="http://schemas.openxmlformats.org/officeDocument/2006/relationships/image" Target="../media/image68.png"/><Relationship Id="rId9" Type="http://schemas.openxmlformats.org/officeDocument/2006/relationships/image" Target="../media/image91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73.gif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57.svg"/><Relationship Id="rId7" Type="http://schemas.openxmlformats.org/officeDocument/2006/relationships/image" Target="../media/image15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9.sv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WordArt 3"/>
          <p:cNvSpPr>
            <a:spLocks noChangeArrowheads="1" noChangeShapeType="1" noTextEdit="1"/>
          </p:cNvSpPr>
          <p:nvPr/>
        </p:nvSpPr>
        <p:spPr bwMode="auto">
          <a:xfrm>
            <a:off x="2438400" y="5562600"/>
            <a:ext cx="8432800" cy="298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i="1" kern="1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Giáo viên: Nguyễn Thị Mai Thủy</a:t>
            </a:r>
          </a:p>
        </p:txBody>
      </p:sp>
      <p:sp>
        <p:nvSpPr>
          <p:cNvPr id="35847" name="WordArt 7"/>
          <p:cNvSpPr>
            <a:spLocks noChangeArrowheads="1" noChangeShapeType="1" noTextEdit="1"/>
          </p:cNvSpPr>
          <p:nvPr/>
        </p:nvSpPr>
        <p:spPr bwMode="auto">
          <a:xfrm>
            <a:off x="1117619" y="1524000"/>
            <a:ext cx="9582151" cy="67818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61436"/>
              </a:avLst>
            </a:prstTxWarp>
          </a:bodyPr>
          <a:lstStyle/>
          <a:p>
            <a:pPr algn="ctr"/>
            <a:r>
              <a:rPr lang="en-US" sz="50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CHÀO MỪNG QUÝ THẦY, CÔ VỀ DỰ GIỜ THĂM LỚP</a:t>
            </a:r>
          </a:p>
        </p:txBody>
      </p:sp>
      <p:pic>
        <p:nvPicPr>
          <p:cNvPr id="35848" name="Picture 92" descr="N3"/>
          <p:cNvPicPr>
            <a:picLocks noChangeAspect="1" noChangeArrowheads="1"/>
          </p:cNvPicPr>
          <p:nvPr/>
        </p:nvPicPr>
        <p:blipFill>
          <a:blip r:embed="rId3">
            <a:lum bright="6000"/>
          </a:blip>
          <a:srcRect/>
          <a:stretch>
            <a:fillRect/>
          </a:stretch>
        </p:blipFill>
        <p:spPr bwMode="auto">
          <a:xfrm>
            <a:off x="2641603" y="838205"/>
            <a:ext cx="6896100" cy="4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7" name="Picture 12" descr="Bauernbar">
            <a:hlinkClick r:id="rId4" action="ppaction://hlinksldjump" tooltip="click vao qua 3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33751" y="6172200"/>
            <a:ext cx="6096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8" name="Picture 13" descr="POINSET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" y="0"/>
            <a:ext cx="1934633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6" name="WordArt 6"/>
          <p:cNvSpPr>
            <a:spLocks noChangeArrowheads="1" noChangeShapeType="1" noTextEdit="1"/>
          </p:cNvSpPr>
          <p:nvPr/>
        </p:nvSpPr>
        <p:spPr bwMode="auto">
          <a:xfrm>
            <a:off x="1625600" y="-152400"/>
            <a:ext cx="89408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endParaRPr lang="vi-VN" sz="3200" kern="10" dirty="0">
              <a:ln w="9525">
                <a:solidFill>
                  <a:srgbClr val="3333FF"/>
                </a:solidFill>
                <a:round/>
                <a:headEnd/>
                <a:tailEnd/>
              </a:ln>
              <a:solidFill>
                <a:schemeClr val="folHlink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vi-VN" sz="3200" kern="10" dirty="0">
                <a:ln w="9525">
                  <a:solidFill>
                    <a:srgbClr val="3333FF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PHÒNG </a:t>
            </a:r>
            <a:r>
              <a:rPr lang="en-US" sz="3200" kern="10" dirty="0">
                <a:ln w="9525">
                  <a:solidFill>
                    <a:srgbClr val="3333FF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GIÁO DỤC VÀ ĐÀO TẠO HUYỆN </a:t>
            </a:r>
            <a:r>
              <a:rPr lang="en-US" sz="3200" kern="10" dirty="0" smtClean="0">
                <a:ln w="9525">
                  <a:solidFill>
                    <a:srgbClr val="3333FF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…</a:t>
            </a:r>
            <a:endParaRPr lang="vi-VN" sz="3200" kern="10" dirty="0">
              <a:ln w="9525">
                <a:solidFill>
                  <a:srgbClr val="3333FF"/>
                </a:solidFill>
                <a:round/>
                <a:headEnd/>
                <a:tailEnd/>
              </a:ln>
              <a:solidFill>
                <a:srgbClr val="FF0066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vi-VN" sz="3200" kern="10" dirty="0">
                <a:ln w="9525">
                  <a:solidFill>
                    <a:srgbClr val="3333FF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TRƯỜNG TIỂU HỌC </a:t>
            </a:r>
            <a:r>
              <a:rPr lang="en-US" sz="3200" kern="10" dirty="0" smtClean="0">
                <a:ln w="9525">
                  <a:solidFill>
                    <a:srgbClr val="3333FF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….</a:t>
            </a:r>
            <a:endParaRPr lang="vi-VN" sz="3200" kern="10" dirty="0">
              <a:ln w="9525">
                <a:solidFill>
                  <a:srgbClr val="3333FF"/>
                </a:solidFill>
                <a:round/>
                <a:headEnd/>
                <a:tailEnd/>
              </a:ln>
              <a:solidFill>
                <a:srgbClr val="FF0066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>
              <a:defRPr/>
            </a:pPr>
            <a:endParaRPr lang="en-US" sz="3200" kern="10" dirty="0">
              <a:ln w="9525">
                <a:solidFill>
                  <a:srgbClr val="3333FF"/>
                </a:solidFill>
                <a:round/>
                <a:headEnd/>
                <a:tailEnd/>
              </a:ln>
              <a:solidFill>
                <a:schemeClr val="folHlink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64520" name="Picture 22" descr="book-145170_960_720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70400" y="3886200"/>
            <a:ext cx="3115733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WordArt 15"/>
          <p:cNvSpPr>
            <a:spLocks noChangeArrowheads="1" noChangeShapeType="1" noTextEdit="1"/>
          </p:cNvSpPr>
          <p:nvPr/>
        </p:nvSpPr>
        <p:spPr bwMode="auto">
          <a:xfrm>
            <a:off x="3657600" y="2362229"/>
            <a:ext cx="4572000" cy="10509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200" b="1" kern="10" dirty="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MÔN </a:t>
            </a:r>
            <a:r>
              <a:rPr lang="en-US" sz="12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CÔNG NGHỆ</a:t>
            </a:r>
            <a:endParaRPr lang="en-US" sz="1200" b="1" kern="10" dirty="0">
              <a:ln w="9525">
                <a:noFill/>
                <a:round/>
                <a:headEnd/>
                <a:tailE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en-US" sz="1200" b="1" kern="10" dirty="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LỚP : </a:t>
            </a:r>
            <a:r>
              <a:rPr lang="en-US" sz="12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5</a:t>
            </a:r>
            <a:endParaRPr lang="en-US" sz="1200" b="1" kern="10" dirty="0">
              <a:ln w="9525">
                <a:noFill/>
                <a:round/>
                <a:headEnd/>
                <a:tailE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64522" name="Picture 8" descr="POINSET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5400000">
            <a:off x="10893974" y="-381529"/>
            <a:ext cx="917575" cy="1674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4523" name="Group 11"/>
          <p:cNvGrpSpPr>
            <a:grpSpLocks/>
          </p:cNvGrpSpPr>
          <p:nvPr/>
        </p:nvGrpSpPr>
        <p:grpSpPr bwMode="auto">
          <a:xfrm>
            <a:off x="-2117" y="0"/>
            <a:ext cx="12194117" cy="6858000"/>
            <a:chOff x="-794" y="0"/>
            <a:chExt cx="9144794" cy="6858000"/>
          </a:xfrm>
        </p:grpSpPr>
        <p:cxnSp>
          <p:nvCxnSpPr>
            <p:cNvPr id="64524" name="Straight Connector 12"/>
            <p:cNvCxnSpPr>
              <a:cxnSpLocks noChangeShapeType="1"/>
            </p:cNvCxnSpPr>
            <p:nvPr/>
          </p:nvCxnSpPr>
          <p:spPr bwMode="auto">
            <a:xfrm>
              <a:off x="0" y="0"/>
              <a:ext cx="9144000" cy="1588"/>
            </a:xfrm>
            <a:prstGeom prst="line">
              <a:avLst/>
            </a:prstGeom>
            <a:noFill/>
            <a:ln w="44450" algn="ctr">
              <a:solidFill>
                <a:schemeClr val="tx2"/>
              </a:solidFill>
              <a:round/>
              <a:headEnd/>
              <a:tailEnd/>
            </a:ln>
          </p:spPr>
        </p:cxnSp>
        <p:cxnSp>
          <p:nvCxnSpPr>
            <p:cNvPr id="64525" name="Straight Connector 13"/>
            <p:cNvCxnSpPr>
              <a:cxnSpLocks noChangeShapeType="1"/>
            </p:cNvCxnSpPr>
            <p:nvPr/>
          </p:nvCxnSpPr>
          <p:spPr bwMode="auto">
            <a:xfrm rot="5400000" flipH="1" flipV="1">
              <a:off x="-3428206" y="3428206"/>
              <a:ext cx="6856412" cy="1588"/>
            </a:xfrm>
            <a:prstGeom prst="line">
              <a:avLst/>
            </a:prstGeom>
            <a:noFill/>
            <a:ln w="44450" algn="ctr">
              <a:solidFill>
                <a:schemeClr val="tx2"/>
              </a:solidFill>
              <a:round/>
              <a:headEnd/>
              <a:tailEnd/>
            </a:ln>
          </p:spPr>
        </p:cxnSp>
        <p:cxnSp>
          <p:nvCxnSpPr>
            <p:cNvPr id="64526" name="Straight Connector 14"/>
            <p:cNvCxnSpPr>
              <a:cxnSpLocks noChangeShapeType="1"/>
            </p:cNvCxnSpPr>
            <p:nvPr/>
          </p:nvCxnSpPr>
          <p:spPr bwMode="auto">
            <a:xfrm rot="5400000" flipH="1" flipV="1">
              <a:off x="5715000" y="3429000"/>
              <a:ext cx="6856412" cy="1588"/>
            </a:xfrm>
            <a:prstGeom prst="line">
              <a:avLst/>
            </a:prstGeom>
            <a:noFill/>
            <a:ln w="44450" algn="ctr">
              <a:solidFill>
                <a:schemeClr val="tx2"/>
              </a:solidFill>
              <a:round/>
              <a:headEnd/>
              <a:tailEnd/>
            </a:ln>
          </p:spPr>
        </p:cxnSp>
        <p:cxnSp>
          <p:nvCxnSpPr>
            <p:cNvPr id="64527" name="Straight Connector 15"/>
            <p:cNvCxnSpPr>
              <a:cxnSpLocks noChangeShapeType="1"/>
            </p:cNvCxnSpPr>
            <p:nvPr/>
          </p:nvCxnSpPr>
          <p:spPr bwMode="auto">
            <a:xfrm>
              <a:off x="0" y="6856412"/>
              <a:ext cx="9144000" cy="1588"/>
            </a:xfrm>
            <a:prstGeom prst="line">
              <a:avLst/>
            </a:prstGeom>
            <a:noFill/>
            <a:ln w="44450" algn="ctr">
              <a:solidFill>
                <a:schemeClr val="tx2"/>
              </a:solidFill>
              <a:round/>
              <a:headEnd/>
              <a:tailEnd/>
            </a:ln>
          </p:spPr>
        </p:cxnSp>
      </p:grpSp>
    </p:spTree>
    <p:extLst>
      <p:ext uri="{BB962C8B-B14F-4D97-AF65-F5344CB8AC3E}">
        <p14:creationId xmlns:p14="http://schemas.microsoft.com/office/powerpoint/2010/main" val="637199976"/>
      </p:ext>
    </p:extLst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35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20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 animBg="1"/>
      <p:bldP spid="35847" grpId="0" animBg="1"/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57BFF7E-C251-14E5-9FA2-685DD549D2B4}"/>
              </a:ext>
            </a:extLst>
          </p:cNvPr>
          <p:cNvSpPr txBox="1"/>
          <p:nvPr/>
        </p:nvSpPr>
        <p:spPr>
          <a:xfrm>
            <a:off x="1940165" y="667198"/>
            <a:ext cx="77086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dirty="0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ĐIỆN ĐƯỢC TẠO RA TỪ PIN MẶT TRỜI</a:t>
            </a:r>
            <a:endParaRPr lang="en-US" sz="2800" b="1" dirty="0">
              <a:solidFill>
                <a:srgbClr val="080CB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0DA64BE-45B9-4E37-350B-E7D85A1558B0}"/>
              </a:ext>
            </a:extLst>
          </p:cNvPr>
          <p:cNvSpPr txBox="1"/>
          <p:nvPr/>
        </p:nvSpPr>
        <p:spPr>
          <a:xfrm>
            <a:off x="1940165" y="1323800"/>
            <a:ext cx="115917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800" b="0" i="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Em hãy quan sát Hình 1 </a:t>
            </a:r>
            <a:r>
              <a:rPr lang="en-US" sz="2800" b="0" i="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0" i="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SGK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44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7CBB6329-E000-8CD5-80A0-04531B43D287}"/>
              </a:ext>
            </a:extLst>
          </p:cNvPr>
          <p:cNvSpPr txBox="1"/>
          <p:nvPr/>
        </p:nvSpPr>
        <p:spPr>
          <a:xfrm>
            <a:off x="4989420" y="5663159"/>
            <a:ext cx="16166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 1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23C2B1EE-16D9-8FD2-CE33-5743753394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60" b="89623" l="9396" r="93289">
                        <a14:foregroundMark x1="89262" y1="37736" x2="89933" y2="51887"/>
                        <a14:foregroundMark x1="91275" y1="40094" x2="93289" y2="47642"/>
                        <a14:foregroundMark x1="62416" y1="12264" x2="62416" y2="12264"/>
                        <a14:foregroundMark x1="61074" y1="7075" x2="61074" y2="7075"/>
                        <a14:foregroundMark x1="51678" y1="6604" x2="51678" y2="6604"/>
                        <a14:foregroundMark x1="51007" y1="5660" x2="51007" y2="56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4269" y="667198"/>
            <a:ext cx="922959" cy="1313204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576" y="2525486"/>
            <a:ext cx="3933251" cy="27374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4935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997" name="Group 5"/>
          <p:cNvGrpSpPr>
            <a:grpSpLocks/>
          </p:cNvGrpSpPr>
          <p:nvPr/>
        </p:nvGrpSpPr>
        <p:grpSpPr bwMode="auto">
          <a:xfrm>
            <a:off x="-2117" y="0"/>
            <a:ext cx="12194117" cy="6858000"/>
            <a:chOff x="-794" y="0"/>
            <a:chExt cx="9144794" cy="6858000"/>
          </a:xfrm>
        </p:grpSpPr>
        <p:cxnSp>
          <p:nvCxnSpPr>
            <p:cNvPr id="84999" name="Straight Connector 6"/>
            <p:cNvCxnSpPr>
              <a:cxnSpLocks noChangeShapeType="1"/>
            </p:cNvCxnSpPr>
            <p:nvPr/>
          </p:nvCxnSpPr>
          <p:spPr bwMode="auto">
            <a:xfrm>
              <a:off x="0" y="0"/>
              <a:ext cx="9144000" cy="1588"/>
            </a:xfrm>
            <a:prstGeom prst="line">
              <a:avLst/>
            </a:prstGeom>
            <a:noFill/>
            <a:ln w="44450" algn="ctr">
              <a:solidFill>
                <a:schemeClr val="tx2"/>
              </a:solidFill>
              <a:round/>
              <a:headEnd/>
              <a:tailEnd/>
            </a:ln>
          </p:spPr>
        </p:cxnSp>
        <p:cxnSp>
          <p:nvCxnSpPr>
            <p:cNvPr id="85000" name="Straight Connector 7"/>
            <p:cNvCxnSpPr>
              <a:cxnSpLocks noChangeShapeType="1"/>
            </p:cNvCxnSpPr>
            <p:nvPr/>
          </p:nvCxnSpPr>
          <p:spPr bwMode="auto">
            <a:xfrm rot="5400000" flipH="1" flipV="1">
              <a:off x="-3428206" y="3428206"/>
              <a:ext cx="6856412" cy="1588"/>
            </a:xfrm>
            <a:prstGeom prst="line">
              <a:avLst/>
            </a:prstGeom>
            <a:noFill/>
            <a:ln w="44450" algn="ctr">
              <a:solidFill>
                <a:schemeClr val="tx2"/>
              </a:solidFill>
              <a:round/>
              <a:headEnd/>
              <a:tailEnd/>
            </a:ln>
          </p:spPr>
        </p:cxnSp>
        <p:cxnSp>
          <p:nvCxnSpPr>
            <p:cNvPr id="85001" name="Straight Connector 8"/>
            <p:cNvCxnSpPr>
              <a:cxnSpLocks noChangeShapeType="1"/>
            </p:cNvCxnSpPr>
            <p:nvPr/>
          </p:nvCxnSpPr>
          <p:spPr bwMode="auto">
            <a:xfrm rot="5400000" flipH="1" flipV="1">
              <a:off x="5715000" y="3429000"/>
              <a:ext cx="6856412" cy="1588"/>
            </a:xfrm>
            <a:prstGeom prst="line">
              <a:avLst/>
            </a:prstGeom>
            <a:noFill/>
            <a:ln w="44450" algn="ctr">
              <a:solidFill>
                <a:schemeClr val="tx2"/>
              </a:solidFill>
              <a:round/>
              <a:headEnd/>
              <a:tailEnd/>
            </a:ln>
          </p:spPr>
        </p:cxnSp>
        <p:cxnSp>
          <p:nvCxnSpPr>
            <p:cNvPr id="85002" name="Straight Connector 10"/>
            <p:cNvCxnSpPr>
              <a:cxnSpLocks noChangeShapeType="1"/>
            </p:cNvCxnSpPr>
            <p:nvPr/>
          </p:nvCxnSpPr>
          <p:spPr bwMode="auto">
            <a:xfrm>
              <a:off x="0" y="6856412"/>
              <a:ext cx="9144000" cy="1588"/>
            </a:xfrm>
            <a:prstGeom prst="line">
              <a:avLst/>
            </a:prstGeom>
            <a:noFill/>
            <a:ln w="44450" algn="ctr">
              <a:solidFill>
                <a:schemeClr val="tx2"/>
              </a:solidFill>
              <a:round/>
              <a:headEnd/>
              <a:tailEnd/>
            </a:ln>
          </p:spPr>
        </p:cxnSp>
      </p:grpSp>
      <p:sp>
        <p:nvSpPr>
          <p:cNvPr id="84998" name="WordArt 9"/>
          <p:cNvSpPr>
            <a:spLocks noChangeArrowheads="1" noChangeShapeType="1" noTextEdit="1"/>
          </p:cNvSpPr>
          <p:nvPr/>
        </p:nvSpPr>
        <p:spPr bwMode="auto">
          <a:xfrm>
            <a:off x="914400" y="20638"/>
            <a:ext cx="107696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6907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  <a:hlinkClick r:id="rId2"/>
              </a:rPr>
              <a:t>Trò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  <a:hlinkClick r:id="rId2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  <a:hlinkClick r:id="rId2"/>
              </a:rPr>
              <a:t>chơi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  <a:hlinkClick r:id="rId2"/>
              </a:rPr>
              <a:t>: </a:t>
            </a:r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  <a:hlinkClick r:id="rId2"/>
              </a:rPr>
              <a:t>Nhanh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  <a:hlinkClick r:id="rId2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  <a:hlinkClick r:id="rId2"/>
              </a:rPr>
              <a:t>tay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  <a:hlinkClick r:id="rId2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  <a:hlinkClick r:id="rId2"/>
              </a:rPr>
              <a:t>nhanh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  <a:hlinkClick r:id="rId2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  <a:hlinkClick r:id="rId2"/>
              </a:rPr>
              <a:t>mắt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6" b="6838"/>
          <a:stretch/>
        </p:blipFill>
        <p:spPr bwMode="auto">
          <a:xfrm>
            <a:off x="-2117" y="1390650"/>
            <a:ext cx="12189881" cy="546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9" descr="Blume1002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68866" y="6096000"/>
            <a:ext cx="383963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8" descr="Blume1002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04736" y="6094412"/>
            <a:ext cx="383963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801" y="2123281"/>
            <a:ext cx="2167919" cy="784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641" y="2132351"/>
            <a:ext cx="2249489" cy="775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738" y="2123280"/>
            <a:ext cx="2100262" cy="784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010" y="3048793"/>
            <a:ext cx="2131710" cy="775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641" y="3048793"/>
            <a:ext cx="2249490" cy="743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738" y="3074425"/>
            <a:ext cx="2192232" cy="718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306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997" name="Group 5"/>
          <p:cNvGrpSpPr>
            <a:grpSpLocks/>
          </p:cNvGrpSpPr>
          <p:nvPr/>
        </p:nvGrpSpPr>
        <p:grpSpPr bwMode="auto">
          <a:xfrm>
            <a:off x="-2117" y="0"/>
            <a:ext cx="12194117" cy="6858000"/>
            <a:chOff x="-794" y="0"/>
            <a:chExt cx="9144794" cy="6858000"/>
          </a:xfrm>
        </p:grpSpPr>
        <p:cxnSp>
          <p:nvCxnSpPr>
            <p:cNvPr id="84999" name="Straight Connector 6"/>
            <p:cNvCxnSpPr>
              <a:cxnSpLocks noChangeShapeType="1"/>
            </p:cNvCxnSpPr>
            <p:nvPr/>
          </p:nvCxnSpPr>
          <p:spPr bwMode="auto">
            <a:xfrm>
              <a:off x="0" y="0"/>
              <a:ext cx="9144000" cy="1588"/>
            </a:xfrm>
            <a:prstGeom prst="line">
              <a:avLst/>
            </a:prstGeom>
            <a:noFill/>
            <a:ln w="44450" algn="ctr">
              <a:solidFill>
                <a:schemeClr val="tx2"/>
              </a:solidFill>
              <a:round/>
              <a:headEnd/>
              <a:tailEnd/>
            </a:ln>
          </p:spPr>
        </p:cxnSp>
        <p:cxnSp>
          <p:nvCxnSpPr>
            <p:cNvPr id="85000" name="Straight Connector 7"/>
            <p:cNvCxnSpPr>
              <a:cxnSpLocks noChangeShapeType="1"/>
            </p:cNvCxnSpPr>
            <p:nvPr/>
          </p:nvCxnSpPr>
          <p:spPr bwMode="auto">
            <a:xfrm rot="5400000" flipH="1" flipV="1">
              <a:off x="-3428206" y="3428206"/>
              <a:ext cx="6856412" cy="1588"/>
            </a:xfrm>
            <a:prstGeom prst="line">
              <a:avLst/>
            </a:prstGeom>
            <a:noFill/>
            <a:ln w="44450" algn="ctr">
              <a:solidFill>
                <a:schemeClr val="tx2"/>
              </a:solidFill>
              <a:round/>
              <a:headEnd/>
              <a:tailEnd/>
            </a:ln>
          </p:spPr>
        </p:cxnSp>
        <p:cxnSp>
          <p:nvCxnSpPr>
            <p:cNvPr id="85001" name="Straight Connector 8"/>
            <p:cNvCxnSpPr>
              <a:cxnSpLocks noChangeShapeType="1"/>
            </p:cNvCxnSpPr>
            <p:nvPr/>
          </p:nvCxnSpPr>
          <p:spPr bwMode="auto">
            <a:xfrm rot="5400000" flipH="1" flipV="1">
              <a:off x="5715000" y="3429000"/>
              <a:ext cx="6856412" cy="1588"/>
            </a:xfrm>
            <a:prstGeom prst="line">
              <a:avLst/>
            </a:prstGeom>
            <a:noFill/>
            <a:ln w="44450" algn="ctr">
              <a:solidFill>
                <a:schemeClr val="tx2"/>
              </a:solidFill>
              <a:round/>
              <a:headEnd/>
              <a:tailEnd/>
            </a:ln>
          </p:spPr>
        </p:cxnSp>
        <p:cxnSp>
          <p:nvCxnSpPr>
            <p:cNvPr id="85002" name="Straight Connector 10"/>
            <p:cNvCxnSpPr>
              <a:cxnSpLocks noChangeShapeType="1"/>
            </p:cNvCxnSpPr>
            <p:nvPr/>
          </p:nvCxnSpPr>
          <p:spPr bwMode="auto">
            <a:xfrm>
              <a:off x="0" y="6856412"/>
              <a:ext cx="9144000" cy="1588"/>
            </a:xfrm>
            <a:prstGeom prst="line">
              <a:avLst/>
            </a:prstGeom>
            <a:noFill/>
            <a:ln w="44450" algn="ctr">
              <a:solidFill>
                <a:schemeClr val="tx2"/>
              </a:solidFill>
              <a:round/>
              <a:headEnd/>
              <a:tailEnd/>
            </a:ln>
          </p:spPr>
        </p:cxnSp>
      </p:grpSp>
      <p:sp>
        <p:nvSpPr>
          <p:cNvPr id="84998" name="WordArt 9"/>
          <p:cNvSpPr>
            <a:spLocks noChangeArrowheads="1" noChangeShapeType="1" noTextEdit="1"/>
          </p:cNvSpPr>
          <p:nvPr/>
        </p:nvSpPr>
        <p:spPr bwMode="auto">
          <a:xfrm>
            <a:off x="914400" y="20638"/>
            <a:ext cx="107696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6907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  <a:hlinkClick r:id="rId2"/>
              </a:rPr>
              <a:t>Trò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  <a:hlinkClick r:id="rId2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  <a:hlinkClick r:id="rId2"/>
              </a:rPr>
              <a:t>chơi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  <a:hlinkClick r:id="rId2"/>
              </a:rPr>
              <a:t>: </a:t>
            </a:r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  <a:hlinkClick r:id="rId2"/>
              </a:rPr>
              <a:t>Nhanh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  <a:hlinkClick r:id="rId2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  <a:hlinkClick r:id="rId2"/>
              </a:rPr>
              <a:t>tay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  <a:hlinkClick r:id="rId2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  <a:hlinkClick r:id="rId2"/>
              </a:rPr>
              <a:t>nhanh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  <a:hlinkClick r:id="rId2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  <a:hlinkClick r:id="rId2"/>
              </a:rPr>
              <a:t>mắt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6" b="6838"/>
          <a:stretch/>
        </p:blipFill>
        <p:spPr bwMode="auto">
          <a:xfrm>
            <a:off x="-2117" y="1390650"/>
            <a:ext cx="12189881" cy="546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9" descr="Blume1002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68866" y="6096000"/>
            <a:ext cx="383963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8" descr="Blume1002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04736" y="6094412"/>
            <a:ext cx="383963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801" y="2123281"/>
            <a:ext cx="2167919" cy="784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641" y="2132351"/>
            <a:ext cx="2249489" cy="775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738" y="2123280"/>
            <a:ext cx="2100262" cy="784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010" y="3048793"/>
            <a:ext cx="2131710" cy="775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641" y="3048793"/>
            <a:ext cx="2249490" cy="743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738" y="3074425"/>
            <a:ext cx="2192232" cy="718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2919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17919E-6 L 0.22487 0.1505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37" y="7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77457E-6 L -0.36302 0.4210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51" y="210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77457E-6 L 0.56302 0.4231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51" y="211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0" y="4429125"/>
            <a:ext cx="2438400" cy="1828800"/>
          </a:xfrm>
        </p:spPr>
      </p:pic>
      <p:sp>
        <p:nvSpPr>
          <p:cNvPr id="8089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A99105C-15B8-480F-99AB-772CE5011A00}" type="slidenum">
              <a:rPr lang="en-US" smtClean="0">
                <a:solidFill>
                  <a:srgbClr val="898989"/>
                </a:solidFill>
              </a:rPr>
              <a:pPr/>
              <a:t>13</a:t>
            </a:fld>
            <a:endParaRPr lang="en-US" smtClean="0">
              <a:solidFill>
                <a:srgbClr val="898989"/>
              </a:solidFill>
            </a:endParaRPr>
          </a:p>
        </p:txBody>
      </p:sp>
      <p:sp>
        <p:nvSpPr>
          <p:cNvPr id="6" name="Cloud Callout 5"/>
          <p:cNvSpPr/>
          <p:nvPr/>
        </p:nvSpPr>
        <p:spPr>
          <a:xfrm>
            <a:off x="1825625" y="749536"/>
            <a:ext cx="9245600" cy="3657600"/>
          </a:xfrm>
          <a:prstGeom prst="cloudCallout">
            <a:avLst>
              <a:gd name="adj1" fmla="val -51220"/>
              <a:gd name="adj2" fmla="val 76349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314700" y="1616874"/>
            <a:ext cx="702945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dirty="0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dirty="0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s</a:t>
            </a:r>
            <a:r>
              <a:rPr lang="vi-VN" sz="3600" dirty="0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ự </a:t>
            </a:r>
            <a:r>
              <a:rPr lang="vi-VN" sz="36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khác nhau giữa cách tạo ra điện từ ánh sáng mặt trời với cách tạo ra điện từ </a:t>
            </a:r>
            <a:r>
              <a:rPr lang="vi-VN" sz="3600" dirty="0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3600" dirty="0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dirty="0">
              <a:solidFill>
                <a:srgbClr val="080CB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0904" name="Picture 13" descr="Kết quả hình ảnh cho ảnh động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9025638">
            <a:off x="9994900" y="4784725"/>
            <a:ext cx="19558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60EB3362-8D14-A130-F5A9-B6858248DF81}"/>
              </a:ext>
            </a:extLst>
          </p:cNvPr>
          <p:cNvGrpSpPr/>
          <p:nvPr/>
        </p:nvGrpSpPr>
        <p:grpSpPr>
          <a:xfrm>
            <a:off x="0" y="1242683"/>
            <a:ext cx="2931160" cy="1661700"/>
            <a:chOff x="3085998" y="3173273"/>
            <a:chExt cx="2918012" cy="1828800"/>
          </a:xfrm>
          <a:solidFill>
            <a:srgbClr val="00B0F0"/>
          </a:solidFill>
        </p:grpSpPr>
        <p:sp>
          <p:nvSpPr>
            <p:cNvPr id="9" name="Cloud 8">
              <a:extLst>
                <a:ext uri="{FF2B5EF4-FFF2-40B4-BE49-F238E27FC236}">
                  <a16:creationId xmlns:a16="http://schemas.microsoft.com/office/drawing/2014/main" xmlns="" id="{691F2C99-2CF6-4EE2-94FF-A975EB4857D5}"/>
                </a:ext>
              </a:extLst>
            </p:cNvPr>
            <p:cNvSpPr/>
            <p:nvPr/>
          </p:nvSpPr>
          <p:spPr>
            <a:xfrm>
              <a:off x="3085998" y="3173273"/>
              <a:ext cx="2918012" cy="1828800"/>
            </a:xfrm>
            <a:prstGeom prst="clou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6F8F0462-B587-6F82-FAEF-368E6C60513B}"/>
                </a:ext>
              </a:extLst>
            </p:cNvPr>
            <p:cNvSpPr txBox="1"/>
            <p:nvPr/>
          </p:nvSpPr>
          <p:spPr>
            <a:xfrm>
              <a:off x="3451559" y="3585092"/>
              <a:ext cx="2186890" cy="1011855"/>
            </a:xfrm>
            <a:prstGeom prst="roundRect">
              <a:avLst/>
            </a:prstGeom>
            <a:grpFill/>
            <a:ln w="28575">
              <a:noFill/>
              <a:prstDash val="dash"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lvl="0" algn="ctr"/>
              <a:r>
                <a:rPr lang="en-US" dirty="0">
                  <a:latin typeface="Times New Roman" pitchFamily="18" charset="0"/>
                  <a:cs typeface="Times New Roman" pitchFamily="18" charset="0"/>
                </a:rPr>
                <a:t> 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latin typeface="Times New Roman" pitchFamily="18" charset="0"/>
                  <a:cs typeface="Times New Roman" pitchFamily="18" charset="0"/>
                </a:rPr>
                <a:t>nhóm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 6 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" name="1 Minute timer (Đồng hồ đếm ngược 1 phút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48425" y="4667250"/>
            <a:ext cx="2575878" cy="1447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757BFF7E-C251-14E5-9FA2-685DD549D2B4}"/>
              </a:ext>
            </a:extLst>
          </p:cNvPr>
          <p:cNvSpPr txBox="1"/>
          <p:nvPr/>
        </p:nvSpPr>
        <p:spPr>
          <a:xfrm>
            <a:off x="1294985" y="143978"/>
            <a:ext cx="77086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dirty="0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ĐIỆN ĐƯỢC TẠO RA TỪ PIN MẶT TRỜI</a:t>
            </a:r>
            <a:endParaRPr lang="en-US" sz="2800" b="1" dirty="0">
              <a:solidFill>
                <a:srgbClr val="080CB8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617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64080635"/>
              </p:ext>
            </p:extLst>
          </p:nvPr>
        </p:nvGraphicFramePr>
        <p:xfrm>
          <a:off x="914400" y="521757"/>
          <a:ext cx="10515600" cy="5614530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5334000"/>
                <a:gridCol w="5181600"/>
              </a:tblGrid>
              <a:tr h="1621650">
                <a:tc>
                  <a:txBody>
                    <a:bodyPr/>
                    <a:lstStyle/>
                    <a:p>
                      <a:pPr algn="ctr"/>
                      <a:r>
                        <a:rPr lang="vi-VN" sz="3200" kern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Cách tạo ra điện từ ánh sáng mặt trời </a:t>
                      </a:r>
                      <a:endParaRPr lang="en-US" sz="32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kern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r>
                        <a:rPr lang="vi-VN" sz="3200" kern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ách tạo ra điện từ gió</a:t>
                      </a:r>
                      <a:endParaRPr lang="en-US" sz="32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2975">
                <a:tc>
                  <a:txBody>
                    <a:bodyPr/>
                    <a:lstStyle/>
                    <a:p>
                      <a:pPr algn="just"/>
                      <a:r>
                        <a:rPr lang="en-US" sz="3200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r>
                        <a:rPr lang="vi-VN" sz="3200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ử dụng tấm pin mặt trời để chuyển đổi năng lượng ánh sáng thành điện năng</a:t>
                      </a:r>
                      <a:endParaRPr lang="en-US" sz="3200" kern="12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/>
                      <a:endParaRPr lang="en-US" sz="3200" kern="12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/>
                      <a:endParaRPr lang="en-US" sz="3200" kern="12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/>
                      <a:endParaRPr lang="en-US" sz="3200" kern="12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/>
                      <a:endParaRPr lang="en-US" sz="3200" kern="12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/>
                      <a:endParaRPr lang="en-US" sz="3200" dirty="0">
                        <a:solidFill>
                          <a:srgbClr val="080CB8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200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r>
                        <a:rPr lang="vi-VN" sz="3200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ử dụng máy phát điện gió để chuyển đổi năng lượng gió thành điện năng.</a:t>
                      </a:r>
                      <a:endParaRPr lang="en-US" sz="3200" dirty="0">
                        <a:solidFill>
                          <a:srgbClr val="080CB8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674" y="4171950"/>
            <a:ext cx="3895725" cy="21145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171950"/>
            <a:ext cx="4495800" cy="21145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0455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B8602BA2-770B-20B6-1072-E8A1C500C130}"/>
              </a:ext>
            </a:extLst>
          </p:cNvPr>
          <p:cNvSpPr/>
          <p:nvPr/>
        </p:nvSpPr>
        <p:spPr>
          <a:xfrm>
            <a:off x="361950" y="1190419"/>
            <a:ext cx="11582400" cy="3495882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tái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khuyến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khíc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pin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nay pin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57BFF7E-C251-14E5-9FA2-685DD549D2B4}"/>
              </a:ext>
            </a:extLst>
          </p:cNvPr>
          <p:cNvSpPr txBox="1"/>
          <p:nvPr/>
        </p:nvSpPr>
        <p:spPr>
          <a:xfrm>
            <a:off x="1940165" y="667198"/>
            <a:ext cx="77086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dirty="0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ĐIỆN ĐƯỢC TẠO RA TỪ PIN MẶT TRỜI</a:t>
            </a:r>
            <a:endParaRPr lang="en-US" sz="2800" b="1" dirty="0">
              <a:solidFill>
                <a:srgbClr val="080CB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50" y="4762501"/>
            <a:ext cx="7048500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6600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 descr="G:\00 千图网\底板\tooopen_sy_122792947765副本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82354"/>
            <a:ext cx="4476584" cy="5232675"/>
          </a:xfrm>
          <a:prstGeom prst="rect">
            <a:avLst/>
          </a:prstGeom>
          <a:noFill/>
        </p:spPr>
      </p:pic>
      <p:sp>
        <p:nvSpPr>
          <p:cNvPr id="38" name="文本框 3"/>
          <p:cNvSpPr txBox="1"/>
          <p:nvPr/>
        </p:nvSpPr>
        <p:spPr>
          <a:xfrm>
            <a:off x="807373" y="2289380"/>
            <a:ext cx="3155047" cy="1323403"/>
          </a:xfrm>
          <a:prstGeom prst="rect">
            <a:avLst/>
          </a:prstGeom>
          <a:noFill/>
        </p:spPr>
        <p:txBody>
          <a:bodyPr wrap="square" lIns="91401" tIns="45702" rIns="91401" bIns="45702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NỘI DUNG </a:t>
            </a:r>
            <a:endParaRPr lang="en-US" altLang="zh-CN" sz="4000" b="1" dirty="0" smtClean="0">
              <a:solidFill>
                <a:srgbClr val="FF000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  <a:p>
            <a:pPr algn="ctr"/>
            <a:r>
              <a:rPr lang="en-US" altLang="zh-CN" sz="4000" b="1" dirty="0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BÀI </a:t>
            </a:r>
            <a:r>
              <a:rPr lang="en-US" altLang="zh-CN" sz="40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HỌC</a:t>
            </a:r>
            <a:endParaRPr lang="zh-CN" altLang="en-US" sz="4000" b="1" dirty="0">
              <a:solidFill>
                <a:srgbClr val="FF000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grpSp>
        <p:nvGrpSpPr>
          <p:cNvPr id="2" name="组合 16"/>
          <p:cNvGrpSpPr/>
          <p:nvPr/>
        </p:nvGrpSpPr>
        <p:grpSpPr>
          <a:xfrm>
            <a:off x="4492760" y="829654"/>
            <a:ext cx="6942559" cy="1188860"/>
            <a:chOff x="4085719" y="1971269"/>
            <a:chExt cx="4808177" cy="891646"/>
          </a:xfrm>
        </p:grpSpPr>
        <p:grpSp>
          <p:nvGrpSpPr>
            <p:cNvPr id="3" name="组合 13"/>
            <p:cNvGrpSpPr/>
            <p:nvPr/>
          </p:nvGrpSpPr>
          <p:grpSpPr>
            <a:xfrm>
              <a:off x="4085719" y="1971269"/>
              <a:ext cx="4808177" cy="891646"/>
              <a:chOff x="4085719" y="1971269"/>
              <a:chExt cx="4808177" cy="891646"/>
            </a:xfrm>
          </p:grpSpPr>
          <p:sp>
            <p:nvSpPr>
              <p:cNvPr id="58" name="五边形 10"/>
              <p:cNvSpPr/>
              <p:nvPr/>
            </p:nvSpPr>
            <p:spPr>
              <a:xfrm flipH="1">
                <a:off x="4085719" y="1971269"/>
                <a:ext cx="4808177" cy="891646"/>
              </a:xfrm>
              <a:prstGeom prst="homePlate">
                <a:avLst/>
              </a:prstGeom>
              <a:solidFill>
                <a:srgbClr val="FF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9" name="矩形 12"/>
              <p:cNvSpPr/>
              <p:nvPr/>
            </p:nvSpPr>
            <p:spPr>
              <a:xfrm rot="2700000">
                <a:off x="4333108" y="2289370"/>
                <a:ext cx="316212" cy="3162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56" name="文本框 3"/>
            <p:cNvSpPr txBox="1"/>
            <p:nvPr/>
          </p:nvSpPr>
          <p:spPr>
            <a:xfrm>
              <a:off x="4640789" y="2000730"/>
              <a:ext cx="4085702" cy="8079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000" b="1" i="1" dirty="0" smtClean="0">
                  <a:solidFill>
                    <a:schemeClr val="bg1"/>
                  </a:solidFill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3200" b="1" i="1" dirty="0" err="1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Thực</a:t>
              </a:r>
              <a:r>
                <a:rPr lang="en-US" altLang="zh-CN" sz="3200" b="1" i="1" dirty="0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3200" b="1" i="1" dirty="0" err="1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hành</a:t>
              </a:r>
              <a:r>
                <a:rPr lang="en-US" altLang="zh-CN" sz="3200" b="1" i="1" dirty="0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3200" b="1" i="1" dirty="0" err="1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lắp</a:t>
              </a:r>
              <a:r>
                <a:rPr lang="en-US" altLang="zh-CN" sz="3200" b="1" i="1" dirty="0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3200" b="1" i="1" dirty="0" err="1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ráp</a:t>
              </a:r>
              <a:r>
                <a:rPr lang="en-US" altLang="zh-CN" sz="3200" b="1" i="1" dirty="0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3200" b="1" i="1" dirty="0" err="1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mô</a:t>
              </a:r>
              <a:r>
                <a:rPr lang="en-US" altLang="zh-CN" sz="3200" b="1" i="1" dirty="0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3200" b="1" i="1" dirty="0" err="1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hình</a:t>
              </a:r>
              <a:r>
                <a:rPr lang="en-US" altLang="zh-CN" sz="3200" b="1" i="1" dirty="0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3200" b="1" i="1" dirty="0" err="1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điện</a:t>
              </a:r>
              <a:r>
                <a:rPr lang="en-US" altLang="zh-CN" sz="3200" b="1" i="1" dirty="0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en-US" altLang="zh-CN" sz="3200" b="1" i="1" dirty="0" err="1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mặt</a:t>
              </a:r>
              <a:r>
                <a:rPr lang="en-US" altLang="zh-CN" sz="3200" b="1" i="1" dirty="0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3200" b="1" i="1" dirty="0" err="1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trời</a:t>
              </a:r>
              <a:endParaRPr lang="zh-CN" altLang="en-US" sz="3200" b="1" i="1" dirty="0">
                <a:solidFill>
                  <a:schemeClr val="bg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  <p:sp>
          <p:nvSpPr>
            <p:cNvPr id="57" name="文本框 3"/>
            <p:cNvSpPr txBox="1"/>
            <p:nvPr/>
          </p:nvSpPr>
          <p:spPr>
            <a:xfrm>
              <a:off x="4363486" y="2274353"/>
              <a:ext cx="255457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400" b="1" dirty="0" smtClean="0">
                  <a:solidFill>
                    <a:srgbClr val="FF3399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2</a:t>
              </a:r>
              <a:endParaRPr lang="zh-CN" altLang="en-US" sz="2400" b="1" dirty="0">
                <a:solidFill>
                  <a:srgbClr val="FF3399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</p:grp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951" y="2320762"/>
            <a:ext cx="4928049" cy="369285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91913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 decel="10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96E3B3B-F53E-4FCA-A800-3B4DE0FE4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397" y="254397"/>
            <a:ext cx="6349207" cy="63492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627850A-6F17-4E79-A60F-BE34134B93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5">
            <a:extLst>
              <a:ext uri="{FF2B5EF4-FFF2-40B4-BE49-F238E27FC236}">
                <a16:creationId xmlns="" xmlns:a16="http://schemas.microsoft.com/office/drawing/2014/main" id="{B53B75C2-A6B9-4AE6-8A6A-FE8DDF6D20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095" r="2797"/>
          <a:stretch/>
        </p:blipFill>
        <p:spPr>
          <a:xfrm flipV="1">
            <a:off x="-19352" y="4762785"/>
            <a:ext cx="12211352" cy="2095215"/>
          </a:xfrm>
          <a:prstGeom prst="rect">
            <a:avLst/>
          </a:prstGeom>
        </p:spPr>
      </p:pic>
      <p:sp>
        <p:nvSpPr>
          <p:cNvPr id="12" name="Cloud Callout 9">
            <a:extLst>
              <a:ext uri="{FF2B5EF4-FFF2-40B4-BE49-F238E27FC236}">
                <a16:creationId xmlns="" xmlns:a16="http://schemas.microsoft.com/office/drawing/2014/main" id="{E1581F4C-2474-46EC-BE56-74153E10851F}"/>
              </a:ext>
            </a:extLst>
          </p:cNvPr>
          <p:cNvSpPr/>
          <p:nvPr/>
        </p:nvSpPr>
        <p:spPr>
          <a:xfrm>
            <a:off x="898107" y="-114203"/>
            <a:ext cx="9388893" cy="6267450"/>
          </a:xfrm>
          <a:prstGeom prst="cloudCallout">
            <a:avLst>
              <a:gd name="adj1" fmla="val 54681"/>
              <a:gd name="adj2" fmla="val 264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rtlCol="0" anchor="ctr"/>
          <a:lstStyle/>
          <a:p>
            <a:pPr algn="ctr" defTabSz="914309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0B8E8B0-A509-4562-B752-92B784D05F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7414" y="825597"/>
            <a:ext cx="7510277" cy="2432996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0954" tIns="30477" rIns="60954" bIns="30477">
            <a:prstTxWarp prst="textPlain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vi-VN" sz="4400" dirty="0">
                <a:solidFill>
                  <a:srgbClr val="080CB8"/>
                </a:solidFill>
                <a:latin typeface="+mj-lt"/>
                <a:ea typeface="Cambria" pitchFamily="18" charset="0"/>
              </a:rPr>
              <a:t>“Muốn biết mô hình gồm những bộ phận chính nào, chúng ta có những cách nào?”</a:t>
            </a:r>
            <a:endParaRPr lang="en-US" sz="4400" dirty="0">
              <a:solidFill>
                <a:srgbClr val="080CB8"/>
              </a:solidFill>
              <a:latin typeface="+mj-lt"/>
              <a:ea typeface="Cambria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1216" y="3019522"/>
            <a:ext cx="4782583" cy="289465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vẽ hình giáo viên chỉ bảng trống. Hình 1 trên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250" y="4191141"/>
            <a:ext cx="257175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3720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96E3B3B-F53E-4FCA-A800-3B4DE0FE4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397" y="254397"/>
            <a:ext cx="6349207" cy="63492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627850A-6F17-4E79-A60F-BE34134B93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5">
            <a:extLst>
              <a:ext uri="{FF2B5EF4-FFF2-40B4-BE49-F238E27FC236}">
                <a16:creationId xmlns="" xmlns:a16="http://schemas.microsoft.com/office/drawing/2014/main" id="{B53B75C2-A6B9-4AE6-8A6A-FE8DDF6D20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095" r="2797"/>
          <a:stretch/>
        </p:blipFill>
        <p:spPr>
          <a:xfrm flipV="1">
            <a:off x="-19352" y="4862782"/>
            <a:ext cx="12211352" cy="2095215"/>
          </a:xfrm>
          <a:prstGeom prst="rect">
            <a:avLst/>
          </a:prstGeom>
        </p:spPr>
      </p:pic>
      <p:sp>
        <p:nvSpPr>
          <p:cNvPr id="12" name="Cloud Callout 9">
            <a:extLst>
              <a:ext uri="{FF2B5EF4-FFF2-40B4-BE49-F238E27FC236}">
                <a16:creationId xmlns="" xmlns:a16="http://schemas.microsoft.com/office/drawing/2014/main" id="{E1581F4C-2474-46EC-BE56-74153E10851F}"/>
              </a:ext>
            </a:extLst>
          </p:cNvPr>
          <p:cNvSpPr/>
          <p:nvPr/>
        </p:nvSpPr>
        <p:spPr>
          <a:xfrm>
            <a:off x="4460798" y="0"/>
            <a:ext cx="7112892" cy="4625715"/>
          </a:xfrm>
          <a:prstGeom prst="cloudCallout">
            <a:avLst>
              <a:gd name="adj1" fmla="val -62334"/>
              <a:gd name="adj2" fmla="val 3891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rtlCol="0" anchor="ctr"/>
          <a:lstStyle/>
          <a:p>
            <a:pPr algn="ctr" defTabSz="914309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0B8E8B0-A509-4562-B752-92B784D05F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3200" y="939800"/>
            <a:ext cx="5798459" cy="2432996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0954" tIns="30477" rIns="60954" bIns="30477">
            <a:prstTxWarp prst="textPlain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4300" b="1" dirty="0" err="1" smtClean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4300" b="1" dirty="0" smtClean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300" b="1" dirty="0" err="1" smtClean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4300" b="1" dirty="0" smtClean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300" b="1" dirty="0" err="1" smtClean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4300" b="1" dirty="0" smtClean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300" b="1" dirty="0" err="1" smtClean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kĩ</a:t>
            </a:r>
            <a:r>
              <a:rPr lang="en-US" altLang="en-US" sz="4300" b="1" dirty="0" smtClean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300" b="1" dirty="0" err="1" smtClean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tháo</a:t>
            </a:r>
            <a:r>
              <a:rPr lang="en-US" altLang="en-US" sz="4300" b="1" dirty="0" smtClean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300" b="1" dirty="0" err="1" smtClean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4300" b="1" dirty="0" smtClean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300" b="1" dirty="0" err="1" smtClean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4300" b="1" dirty="0" smtClean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300" b="1" dirty="0" err="1" smtClean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sz="4300" b="1" dirty="0" smtClean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….</a:t>
            </a:r>
            <a:endParaRPr lang="en-US" altLang="en-US" sz="4300" b="1" dirty="0">
              <a:solidFill>
                <a:srgbClr val="008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Thinking Clipart Library Stock Child Student Reading - Student Thinking  Clipart, HD Png Download - vhv">
            <a:extLst>
              <a:ext uri="{FF2B5EF4-FFF2-40B4-BE49-F238E27FC236}">
                <a16:creationId xmlns="" xmlns:a16="http://schemas.microsoft.com/office/drawing/2014/main" id="{3440566A-E61A-4D0F-A6E9-A51520E0A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3369" y="2913989"/>
            <a:ext cx="5556569" cy="4625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9420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37408" y="797575"/>
            <a:ext cx="8907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b="1" dirty="0" err="1" smtClean="0">
                <a:solidFill>
                  <a:srgbClr val="080CB8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3600" b="1" dirty="0" smtClean="0">
                <a:solidFill>
                  <a:srgbClr val="080CB8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80CB8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3600" b="1" dirty="0" smtClean="0">
                <a:solidFill>
                  <a:srgbClr val="080CB8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80CB8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 smtClean="0">
                <a:solidFill>
                  <a:srgbClr val="080CB8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80CB8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b="1" dirty="0" smtClean="0">
                <a:solidFill>
                  <a:srgbClr val="080CB8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80CB8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600" b="1" dirty="0" smtClean="0">
                <a:solidFill>
                  <a:srgbClr val="080CB8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80CB8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600" b="1" dirty="0" smtClean="0">
                <a:solidFill>
                  <a:srgbClr val="080CB8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80CB8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solidFill>
                  <a:srgbClr val="080CB8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80CB8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3600" b="1" dirty="0" smtClean="0">
                <a:solidFill>
                  <a:srgbClr val="080CB8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80CB8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hình</a:t>
            </a:r>
            <a:endParaRPr lang="en-US" sz="3600" b="1" dirty="0">
              <a:solidFill>
                <a:srgbClr val="080CB8"/>
              </a:solidFill>
              <a:effectLst>
                <a:reflection blurRad="6350" stA="50000" endA="300" endPos="50000" dist="29997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图片 22">
            <a:extLst>
              <a:ext uri="{FF2B5EF4-FFF2-40B4-BE49-F238E27FC236}">
                <a16:creationId xmlns="" xmlns:a16="http://schemas.microsoft.com/office/drawing/2014/main" id="{0D211E24-978B-48DA-8E62-7FA90E16C78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3448" y="792676"/>
            <a:ext cx="760917" cy="983873"/>
          </a:xfrm>
          <a:prstGeom prst="rect">
            <a:avLst/>
          </a:prstGeom>
        </p:spPr>
      </p:pic>
      <p:pic>
        <p:nvPicPr>
          <p:cNvPr id="12292" name="Picture 4" descr="học sinh cấp 1 thực hiện gỡ mô hình lắp ráp, hình  hoạt hình. Hình 3 trên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945741"/>
            <a:ext cx="7162799" cy="3243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1805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8784745" y="-1868"/>
            <a:ext cx="3429486" cy="35300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39848"/>
            <a:ext cx="3709358" cy="3818152"/>
          </a:xfrm>
          <a:prstGeom prst="rect">
            <a:avLst/>
          </a:prstGeom>
        </p:spPr>
      </p:pic>
      <p:grpSp>
        <p:nvGrpSpPr>
          <p:cNvPr id="10" name="Group 5">
            <a:extLst>
              <a:ext uri="{FF2B5EF4-FFF2-40B4-BE49-F238E27FC236}">
                <a16:creationId xmlns="" xmlns:a16="http://schemas.microsoft.com/office/drawing/2014/main" id="{4D59A152-B746-CC92-3E71-46DEA5BBC3C3}"/>
              </a:ext>
            </a:extLst>
          </p:cNvPr>
          <p:cNvGrpSpPr>
            <a:grpSpLocks noChangeAspect="1"/>
          </p:cNvGrpSpPr>
          <p:nvPr/>
        </p:nvGrpSpPr>
        <p:grpSpPr>
          <a:xfrm>
            <a:off x="10876114" y="62144"/>
            <a:ext cx="1260633" cy="1260629"/>
            <a:chOff x="0" y="0"/>
            <a:chExt cx="6350000" cy="6349975"/>
          </a:xfrm>
        </p:grpSpPr>
        <p:sp>
          <p:nvSpPr>
            <p:cNvPr id="11" name="Freeform 6">
              <a:extLst>
                <a:ext uri="{FF2B5EF4-FFF2-40B4-BE49-F238E27FC236}">
                  <a16:creationId xmlns="" xmlns:a16="http://schemas.microsoft.com/office/drawing/2014/main" id="{43A1E747-37CE-B0F8-B1AF-5EDAB56DF794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 cstate="print"/>
              <a:stretch>
                <a:fillRect/>
              </a:stretch>
            </a:blipFill>
          </p:spPr>
        </p:sp>
      </p:grp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FD77CF66-8D9C-197D-B180-C285F6227973}"/>
              </a:ext>
            </a:extLst>
          </p:cNvPr>
          <p:cNvSpPr txBox="1">
            <a:spLocks/>
          </p:cNvSpPr>
          <p:nvPr/>
        </p:nvSpPr>
        <p:spPr>
          <a:xfrm>
            <a:off x="-403708" y="179629"/>
            <a:ext cx="10470940" cy="19151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err="1" smtClean="0">
                <a:solidFill>
                  <a:srgbClr val="FF6600"/>
                </a:solidFill>
                <a:latin typeface="Times New Roman" pitchFamily="18" charset="0"/>
                <a:ea typeface="Tiffany" pitchFamily="18" charset="0"/>
                <a:cs typeface="Times New Roman" pitchFamily="18" charset="0"/>
              </a:rPr>
              <a:t>Thứ</a:t>
            </a:r>
            <a:r>
              <a:rPr lang="en-US" sz="4000" b="1" dirty="0" smtClean="0">
                <a:solidFill>
                  <a:srgbClr val="FF6600"/>
                </a:solidFill>
                <a:latin typeface="Times New Roman" pitchFamily="18" charset="0"/>
                <a:ea typeface="Tiffany" pitchFamily="18" charset="0"/>
                <a:cs typeface="Times New Roman" pitchFamily="18" charset="0"/>
              </a:rPr>
              <a:t> … </a:t>
            </a:r>
            <a:r>
              <a:rPr lang="en-US" sz="4000" b="1" dirty="0" err="1" smtClean="0">
                <a:solidFill>
                  <a:srgbClr val="FF6600"/>
                </a:solidFill>
                <a:latin typeface="Times New Roman" pitchFamily="18" charset="0"/>
                <a:ea typeface="Tiffany" pitchFamily="18" charset="0"/>
                <a:cs typeface="Times New Roman" pitchFamily="18" charset="0"/>
              </a:rPr>
              <a:t>ngày</a:t>
            </a:r>
            <a:r>
              <a:rPr lang="en-US" sz="4000" b="1" dirty="0" smtClean="0">
                <a:solidFill>
                  <a:srgbClr val="FF6600"/>
                </a:solidFill>
                <a:latin typeface="Times New Roman" pitchFamily="18" charset="0"/>
                <a:ea typeface="Tiffany" pitchFamily="18" charset="0"/>
                <a:cs typeface="Times New Roman" pitchFamily="18" charset="0"/>
              </a:rPr>
              <a:t> … </a:t>
            </a:r>
            <a:r>
              <a:rPr lang="en-US" sz="4000" b="1" dirty="0" err="1" smtClean="0">
                <a:solidFill>
                  <a:srgbClr val="FF6600"/>
                </a:solidFill>
                <a:latin typeface="Times New Roman" pitchFamily="18" charset="0"/>
                <a:ea typeface="Tiffany" pitchFamily="18" charset="0"/>
                <a:cs typeface="Times New Roman" pitchFamily="18" charset="0"/>
              </a:rPr>
              <a:t>tháng</a:t>
            </a:r>
            <a:r>
              <a:rPr lang="en-US" sz="4000" b="1" dirty="0" smtClean="0">
                <a:solidFill>
                  <a:srgbClr val="FF6600"/>
                </a:solidFill>
                <a:latin typeface="Times New Roman" pitchFamily="18" charset="0"/>
                <a:ea typeface="Tiffany" pitchFamily="18" charset="0"/>
                <a:cs typeface="Times New Roman" pitchFamily="18" charset="0"/>
              </a:rPr>
              <a:t> … </a:t>
            </a:r>
            <a:r>
              <a:rPr lang="en-US" sz="4000" b="1" dirty="0" err="1" smtClean="0">
                <a:solidFill>
                  <a:srgbClr val="FF6600"/>
                </a:solidFill>
                <a:latin typeface="Times New Roman" pitchFamily="18" charset="0"/>
                <a:ea typeface="Tiffany" pitchFamily="18" charset="0"/>
                <a:cs typeface="Times New Roman" pitchFamily="18" charset="0"/>
              </a:rPr>
              <a:t>năm</a:t>
            </a:r>
            <a:r>
              <a:rPr lang="en-US" sz="4000" b="1" dirty="0" smtClean="0">
                <a:solidFill>
                  <a:srgbClr val="FF6600"/>
                </a:solidFill>
                <a:latin typeface="Times New Roman" pitchFamily="18" charset="0"/>
                <a:ea typeface="Tiffany" pitchFamily="18" charset="0"/>
                <a:cs typeface="Times New Roman" pitchFamily="18" charset="0"/>
              </a:rPr>
              <a:t> 2024</a:t>
            </a:r>
            <a:endParaRPr lang="en-US" sz="4000" b="1" dirty="0">
              <a:solidFill>
                <a:srgbClr val="FF6600"/>
              </a:solidFill>
              <a:latin typeface="Times New Roman" pitchFamily="18" charset="0"/>
              <a:ea typeface="Tiffany" pitchFamily="18" charset="0"/>
              <a:cs typeface="Times New Roman" pitchFamily="18" charset="0"/>
            </a:endParaRPr>
          </a:p>
          <a:p>
            <a:pPr algn="ctr"/>
            <a:r>
              <a:rPr lang="en-US" b="1" dirty="0" err="1">
                <a:solidFill>
                  <a:srgbClr val="00CC00"/>
                </a:solidFill>
                <a:latin typeface="Times New Roman" pitchFamily="18" charset="0"/>
                <a:ea typeface="Tiffany" pitchFamily="18" charset="0"/>
                <a:cs typeface="Times New Roman" pitchFamily="18" charset="0"/>
              </a:rPr>
              <a:t>Công</a:t>
            </a:r>
            <a:r>
              <a:rPr lang="en-US" b="1" dirty="0">
                <a:solidFill>
                  <a:srgbClr val="00CC00"/>
                </a:solidFill>
                <a:latin typeface="Times New Roman" pitchFamily="18" charset="0"/>
                <a:ea typeface="Tiffany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CC00"/>
                </a:solidFill>
                <a:latin typeface="Times New Roman" pitchFamily="18" charset="0"/>
                <a:ea typeface="Tiffany" pitchFamily="18" charset="0"/>
                <a:cs typeface="Times New Roman" pitchFamily="18" charset="0"/>
              </a:rPr>
              <a:t>nghệ</a:t>
            </a:r>
            <a:endParaRPr lang="en-US" b="1" dirty="0">
              <a:solidFill>
                <a:srgbClr val="00CC00"/>
              </a:solidFill>
              <a:latin typeface="Times New Roman" pitchFamily="18" charset="0"/>
              <a:ea typeface="Tiffany" pitchFamily="18" charset="0"/>
              <a:cs typeface="Times New Roman" pitchFamily="18" charset="0"/>
            </a:endParaRPr>
          </a:p>
        </p:txBody>
      </p:sp>
      <p:sp>
        <p:nvSpPr>
          <p:cNvPr id="9" name="Rounded Rectangle 8">
            <a:extLs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1588045" y="1987664"/>
            <a:ext cx="7474312" cy="73437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ysClr val="window" lastClr="FFFFFF"/>
            </a:solidFill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0" dirty="0" err="1">
                <a:solidFill>
                  <a:srgbClr val="00B0F0"/>
                </a:solidFill>
                <a:latin typeface="Times New Roman" pitchFamily="18" charset="0"/>
                <a:ea typeface="Tiffany" pitchFamily="18" charset="0"/>
                <a:cs typeface="Times New Roman" pitchFamily="18" charset="0"/>
              </a:rPr>
              <a:t>Bài</a:t>
            </a:r>
            <a:r>
              <a:rPr lang="en-US" sz="3600" b="1" kern="0" dirty="0">
                <a:solidFill>
                  <a:srgbClr val="00B0F0"/>
                </a:solidFill>
                <a:latin typeface="Times New Roman" pitchFamily="18" charset="0"/>
                <a:ea typeface="Tiffany" pitchFamily="18" charset="0"/>
                <a:cs typeface="Times New Roman" pitchFamily="18" charset="0"/>
              </a:rPr>
              <a:t> </a:t>
            </a:r>
            <a:r>
              <a:rPr lang="en-US" sz="3600" b="1" kern="0" dirty="0" smtClean="0">
                <a:solidFill>
                  <a:srgbClr val="00B0F0"/>
                </a:solidFill>
                <a:latin typeface="Times New Roman" pitchFamily="18" charset="0"/>
                <a:ea typeface="Tiffany" pitchFamily="18" charset="0"/>
                <a:cs typeface="Times New Roman" pitchFamily="18" charset="0"/>
              </a:rPr>
              <a:t>9: </a:t>
            </a:r>
            <a:r>
              <a:rPr lang="en-US" sz="3600" b="1" kern="0" dirty="0" err="1" smtClean="0">
                <a:solidFill>
                  <a:srgbClr val="00B0F0"/>
                </a:solidFill>
                <a:latin typeface="Times New Roman" pitchFamily="18" charset="0"/>
                <a:ea typeface="Tiffany" pitchFamily="18" charset="0"/>
                <a:cs typeface="Times New Roman" pitchFamily="18" charset="0"/>
              </a:rPr>
              <a:t>Mô</a:t>
            </a:r>
            <a:r>
              <a:rPr lang="en-US" sz="3600" b="1" kern="0" dirty="0" smtClean="0">
                <a:solidFill>
                  <a:srgbClr val="00B0F0"/>
                </a:solidFill>
                <a:latin typeface="Times New Roman" pitchFamily="18" charset="0"/>
                <a:ea typeface="Tiffany" pitchFamily="18" charset="0"/>
                <a:cs typeface="Times New Roman" pitchFamily="18" charset="0"/>
              </a:rPr>
              <a:t> </a:t>
            </a:r>
            <a:r>
              <a:rPr lang="en-US" sz="3600" b="1" kern="0" dirty="0" err="1" smtClean="0">
                <a:solidFill>
                  <a:srgbClr val="00B0F0"/>
                </a:solidFill>
                <a:latin typeface="Times New Roman" pitchFamily="18" charset="0"/>
                <a:ea typeface="Tiffany" pitchFamily="18" charset="0"/>
                <a:cs typeface="Times New Roman" pitchFamily="18" charset="0"/>
              </a:rPr>
              <a:t>hình</a:t>
            </a:r>
            <a:r>
              <a:rPr lang="en-US" sz="3600" b="1" kern="0" dirty="0" smtClean="0">
                <a:solidFill>
                  <a:srgbClr val="00B0F0"/>
                </a:solidFill>
                <a:latin typeface="Times New Roman" pitchFamily="18" charset="0"/>
                <a:ea typeface="Tiffany" pitchFamily="18" charset="0"/>
                <a:cs typeface="Times New Roman" pitchFamily="18" charset="0"/>
              </a:rPr>
              <a:t> </a:t>
            </a:r>
            <a:r>
              <a:rPr lang="en-US" sz="3600" b="1" kern="0" dirty="0" err="1" smtClean="0">
                <a:solidFill>
                  <a:srgbClr val="00B0F0"/>
                </a:solidFill>
                <a:latin typeface="Times New Roman" pitchFamily="18" charset="0"/>
                <a:ea typeface="Tiffany" pitchFamily="18" charset="0"/>
                <a:cs typeface="Times New Roman" pitchFamily="18" charset="0"/>
              </a:rPr>
              <a:t>điện</a:t>
            </a:r>
            <a:r>
              <a:rPr lang="en-US" sz="3600" b="1" kern="0" dirty="0" smtClean="0">
                <a:solidFill>
                  <a:srgbClr val="00B0F0"/>
                </a:solidFill>
                <a:latin typeface="Times New Roman" pitchFamily="18" charset="0"/>
                <a:ea typeface="Tiffany" pitchFamily="18" charset="0"/>
                <a:cs typeface="Times New Roman" pitchFamily="18" charset="0"/>
              </a:rPr>
              <a:t> </a:t>
            </a:r>
            <a:r>
              <a:rPr lang="en-US" sz="3600" b="1" kern="0" dirty="0" err="1" smtClean="0">
                <a:solidFill>
                  <a:srgbClr val="00B0F0"/>
                </a:solidFill>
                <a:latin typeface="Times New Roman" pitchFamily="18" charset="0"/>
                <a:ea typeface="Tiffany" pitchFamily="18" charset="0"/>
                <a:cs typeface="Times New Roman" pitchFamily="18" charset="0"/>
              </a:rPr>
              <a:t>mặt</a:t>
            </a:r>
            <a:r>
              <a:rPr lang="en-US" sz="3600" b="1" kern="0" dirty="0" smtClean="0">
                <a:solidFill>
                  <a:srgbClr val="00B0F0"/>
                </a:solidFill>
                <a:latin typeface="Times New Roman" pitchFamily="18" charset="0"/>
                <a:ea typeface="Tiffany" pitchFamily="18" charset="0"/>
                <a:cs typeface="Times New Roman" pitchFamily="18" charset="0"/>
              </a:rPr>
              <a:t> </a:t>
            </a:r>
            <a:r>
              <a:rPr lang="en-US" sz="3600" b="1" kern="0" dirty="0" err="1" smtClean="0">
                <a:solidFill>
                  <a:srgbClr val="00B0F0"/>
                </a:solidFill>
                <a:latin typeface="Times New Roman" pitchFamily="18" charset="0"/>
                <a:ea typeface="Tiffany" pitchFamily="18" charset="0"/>
                <a:cs typeface="Times New Roman" pitchFamily="18" charset="0"/>
              </a:rPr>
              <a:t>trời</a:t>
            </a:r>
            <a:r>
              <a:rPr lang="en-US" sz="3600" b="1" kern="0" dirty="0" smtClean="0">
                <a:solidFill>
                  <a:srgbClr val="00B0F0"/>
                </a:solidFill>
                <a:latin typeface="Times New Roman" pitchFamily="18" charset="0"/>
                <a:ea typeface="Tiffany" pitchFamily="18" charset="0"/>
                <a:cs typeface="Times New Roman" pitchFamily="18" charset="0"/>
              </a:rPr>
              <a:t> </a:t>
            </a:r>
            <a:r>
              <a:rPr lang="vi-VN" sz="3600" b="1" kern="0" dirty="0" smtClean="0">
                <a:solidFill>
                  <a:srgbClr val="00B0F0"/>
                </a:solidFill>
                <a:latin typeface="Times New Roman" pitchFamily="18" charset="0"/>
                <a:ea typeface="Tiffany" pitchFamily="18" charset="0"/>
                <a:cs typeface="Times New Roman" pitchFamily="18" charset="0"/>
              </a:rPr>
              <a:t>(T1</a:t>
            </a:r>
            <a:r>
              <a:rPr lang="vi-VN" sz="3600" b="1" kern="0" dirty="0">
                <a:solidFill>
                  <a:srgbClr val="00B0F0"/>
                </a:solidFill>
                <a:latin typeface="Times New Roman" pitchFamily="18" charset="0"/>
                <a:ea typeface="Tiffany" pitchFamily="18" charset="0"/>
                <a:cs typeface="Times New Roman" pitchFamily="18" charset="0"/>
              </a:rPr>
              <a:t>)</a:t>
            </a:r>
            <a:endParaRPr lang="en-US" sz="3600" b="1" kern="0" dirty="0">
              <a:solidFill>
                <a:srgbClr val="00B0F0"/>
              </a:solidFill>
              <a:latin typeface="Times New Roman" pitchFamily="18" charset="0"/>
              <a:ea typeface="Tiffany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7483" y="4379109"/>
            <a:ext cx="2478891" cy="2478891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653" y="2977586"/>
            <a:ext cx="6229350" cy="35623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68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96E3B3B-F53E-4FCA-A800-3B4DE0FE4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397" y="254397"/>
            <a:ext cx="6349207" cy="63492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627850A-6F17-4E79-A60F-BE34134B93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5">
            <a:extLst>
              <a:ext uri="{FF2B5EF4-FFF2-40B4-BE49-F238E27FC236}">
                <a16:creationId xmlns="" xmlns:a16="http://schemas.microsoft.com/office/drawing/2014/main" id="{B53B75C2-A6B9-4AE6-8A6A-FE8DDF6D20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095" r="2797"/>
          <a:stretch/>
        </p:blipFill>
        <p:spPr>
          <a:xfrm flipV="1">
            <a:off x="-19352" y="4762785"/>
            <a:ext cx="12211352" cy="2095215"/>
          </a:xfrm>
          <a:prstGeom prst="rect">
            <a:avLst/>
          </a:prstGeom>
        </p:spPr>
      </p:pic>
      <p:sp>
        <p:nvSpPr>
          <p:cNvPr id="12" name="Cloud Callout 9">
            <a:extLst>
              <a:ext uri="{FF2B5EF4-FFF2-40B4-BE49-F238E27FC236}">
                <a16:creationId xmlns="" xmlns:a16="http://schemas.microsoft.com/office/drawing/2014/main" id="{E1581F4C-2474-46EC-BE56-74153E10851F}"/>
              </a:ext>
            </a:extLst>
          </p:cNvPr>
          <p:cNvSpPr/>
          <p:nvPr/>
        </p:nvSpPr>
        <p:spPr>
          <a:xfrm>
            <a:off x="898107" y="-114203"/>
            <a:ext cx="9388893" cy="6267450"/>
          </a:xfrm>
          <a:prstGeom prst="cloudCallout">
            <a:avLst>
              <a:gd name="adj1" fmla="val 54681"/>
              <a:gd name="adj2" fmla="val 264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rtlCol="0" anchor="ctr"/>
          <a:lstStyle/>
          <a:p>
            <a:pPr algn="ctr" defTabSz="914309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0B8E8B0-A509-4562-B752-92B784D05F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5400" y="1337733"/>
            <a:ext cx="6782291" cy="1920860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0954" tIns="30477" rIns="60954" bIns="30477">
            <a:prstTxWarp prst="textPlain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4400" dirty="0" smtClean="0">
                <a:solidFill>
                  <a:srgbClr val="080CB8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M</a:t>
            </a:r>
            <a:r>
              <a:rPr lang="vi-VN" sz="4400" dirty="0" smtClean="0">
                <a:solidFill>
                  <a:srgbClr val="080CB8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ô hình</a:t>
            </a:r>
            <a:r>
              <a:rPr lang="en-US" sz="4400" dirty="0">
                <a:solidFill>
                  <a:srgbClr val="080CB8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080CB8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điện</a:t>
            </a:r>
            <a:r>
              <a:rPr lang="en-US" sz="4400" dirty="0" smtClean="0">
                <a:solidFill>
                  <a:srgbClr val="080CB8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080CB8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mặt</a:t>
            </a:r>
            <a:r>
              <a:rPr lang="en-US" sz="4400" dirty="0" smtClean="0">
                <a:solidFill>
                  <a:srgbClr val="080CB8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080CB8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trời</a:t>
            </a:r>
            <a:r>
              <a:rPr lang="vi-VN" sz="4400" dirty="0" smtClean="0">
                <a:solidFill>
                  <a:srgbClr val="080CB8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vi-VN" sz="4400" dirty="0">
                <a:solidFill>
                  <a:srgbClr val="080CB8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gồm những bộ phận chính </a:t>
            </a:r>
            <a:r>
              <a:rPr lang="vi-VN" sz="4400" dirty="0" smtClean="0">
                <a:solidFill>
                  <a:srgbClr val="080CB8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nào?</a:t>
            </a:r>
            <a:endParaRPr lang="en-US" sz="4400" dirty="0">
              <a:solidFill>
                <a:srgbClr val="080CB8"/>
              </a:solidFill>
              <a:latin typeface="Times New Roman" pitchFamily="18" charset="0"/>
              <a:ea typeface="Cambria" pitchFamily="18" charset="0"/>
              <a:cs typeface="Times New Roman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4637" y="3019522"/>
            <a:ext cx="4782583" cy="289465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vẽ hình giáo viên chỉ bảng trống. Hình 1 trên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250" y="4191141"/>
            <a:ext cx="257175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2687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96E3B3B-F53E-4FCA-A800-3B4DE0FE4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397" y="254397"/>
            <a:ext cx="6349207" cy="63492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627850A-6F17-4E79-A60F-BE34134B93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5">
            <a:extLst>
              <a:ext uri="{FF2B5EF4-FFF2-40B4-BE49-F238E27FC236}">
                <a16:creationId xmlns="" xmlns:a16="http://schemas.microsoft.com/office/drawing/2014/main" id="{B53B75C2-A6B9-4AE6-8A6A-FE8DDF6D20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095" r="2797"/>
          <a:stretch/>
        </p:blipFill>
        <p:spPr>
          <a:xfrm flipV="1">
            <a:off x="-19352" y="4762785"/>
            <a:ext cx="12211352" cy="2095215"/>
          </a:xfrm>
          <a:prstGeom prst="rect">
            <a:avLst/>
          </a:prstGeom>
        </p:spPr>
      </p:pic>
      <p:sp>
        <p:nvSpPr>
          <p:cNvPr id="12" name="Cloud Callout 9">
            <a:extLst>
              <a:ext uri="{FF2B5EF4-FFF2-40B4-BE49-F238E27FC236}">
                <a16:creationId xmlns="" xmlns:a16="http://schemas.microsoft.com/office/drawing/2014/main" id="{E1581F4C-2474-46EC-BE56-74153E10851F}"/>
              </a:ext>
            </a:extLst>
          </p:cNvPr>
          <p:cNvSpPr/>
          <p:nvPr/>
        </p:nvSpPr>
        <p:spPr>
          <a:xfrm>
            <a:off x="898108" y="-114203"/>
            <a:ext cx="8025760" cy="6267450"/>
          </a:xfrm>
          <a:prstGeom prst="cloudCallout">
            <a:avLst>
              <a:gd name="adj1" fmla="val 54681"/>
              <a:gd name="adj2" fmla="val 264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rtlCol="0" anchor="ctr"/>
          <a:lstStyle/>
          <a:p>
            <a:pPr algn="ctr" defTabSz="914309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0B8E8B0-A509-4562-B752-92B784D05F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6600" y="913482"/>
            <a:ext cx="5757333" cy="3675451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0954" tIns="30477" rIns="60954" bIns="30477">
            <a:prstTxWarp prst="textPlain">
              <a:avLst>
                <a:gd name="adj" fmla="val 50927"/>
              </a:avLst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sz="4400" dirty="0" smtClean="0">
                <a:solidFill>
                  <a:srgbClr val="080CB8"/>
                </a:solidFill>
                <a:latin typeface="+mj-lt"/>
              </a:rPr>
              <a:t>Mô </a:t>
            </a:r>
            <a:r>
              <a:rPr lang="vi-VN" sz="4400" dirty="0">
                <a:solidFill>
                  <a:srgbClr val="080CB8"/>
                </a:solidFill>
                <a:latin typeface="+mj-lt"/>
              </a:rPr>
              <a:t>hình điện mặt trời gồm có những bộ phận chính sau:</a:t>
            </a:r>
          </a:p>
          <a:p>
            <a:r>
              <a:rPr lang="vi-VN" sz="4400" dirty="0">
                <a:solidFill>
                  <a:srgbClr val="080CB8"/>
                </a:solidFill>
                <a:latin typeface="+mj-lt"/>
              </a:rPr>
              <a:t>- Tấm pin mặt trời và dây dẫn điện</a:t>
            </a:r>
          </a:p>
          <a:p>
            <a:r>
              <a:rPr lang="vi-VN" sz="4400" dirty="0">
                <a:solidFill>
                  <a:srgbClr val="080CB8"/>
                </a:solidFill>
                <a:latin typeface="+mj-lt"/>
              </a:rPr>
              <a:t>- Đèn LED</a:t>
            </a:r>
          </a:p>
          <a:p>
            <a:r>
              <a:rPr lang="vi-VN" sz="4400" dirty="0">
                <a:solidFill>
                  <a:srgbClr val="080CB8"/>
                </a:solidFill>
                <a:latin typeface="+mj-lt"/>
              </a:rPr>
              <a:t>- Khung giá đỡ</a:t>
            </a:r>
          </a:p>
          <a:p>
            <a:pPr algn="ctr"/>
            <a:endParaRPr lang="en-US" sz="4400" dirty="0">
              <a:solidFill>
                <a:srgbClr val="080CB8"/>
              </a:solidFill>
              <a:latin typeface="Times New Roman" pitchFamily="18" charset="0"/>
              <a:ea typeface="Cambria" pitchFamily="18" charset="0"/>
              <a:cs typeface="Times New Roman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133" y="2833304"/>
            <a:ext cx="5690658" cy="3511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4839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0048D56B-0321-115E-CC0C-874DA3191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3793" y="1221986"/>
            <a:ext cx="9232491" cy="2207014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8800" b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9600" b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Vận dụng</a:t>
            </a:r>
            <a:endParaRPr lang="en-US" sz="8800" b="1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419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7A937E71-F53E-75B0-6B55-6131ADEDCB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63" b="91821" l="9953" r="89810">
                        <a14:foregroundMark x1="12796" y1="89710" x2="81517" y2="91821"/>
                        <a14:foregroundMark x1="81517" y1="91821" x2="85782" y2="910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47351" y="1757110"/>
            <a:ext cx="4020111" cy="3610479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3C9E4DA6-BE92-4AC3-BF67-7B65DC4264C6}"/>
              </a:ext>
            </a:extLst>
          </p:cNvPr>
          <p:cNvSpPr/>
          <p:nvPr/>
        </p:nvSpPr>
        <p:spPr>
          <a:xfrm>
            <a:off x="2626626" y="461327"/>
            <a:ext cx="7679424" cy="800483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4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đội</a:t>
            </a:r>
            <a:endParaRPr 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3818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ular Callout 3">
            <a:extLst>
              <a:ext uri="{FF2B5EF4-FFF2-40B4-BE49-F238E27FC236}"/>
            </a:extLst>
          </p:cNvPr>
          <p:cNvSpPr/>
          <p:nvPr/>
        </p:nvSpPr>
        <p:spPr bwMode="auto">
          <a:xfrm>
            <a:off x="4267200" y="1828804"/>
            <a:ext cx="6654800" cy="2996565"/>
          </a:xfrm>
          <a:prstGeom prst="wedgeRoundRectCallout">
            <a:avLst>
              <a:gd name="adj1" fmla="val -70884"/>
              <a:gd name="adj2" fmla="val 11761"/>
              <a:gd name="adj3" fmla="val 16667"/>
            </a:avLst>
          </a:prstGeom>
          <a:solidFill>
            <a:srgbClr val="FFE890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vi-VN" sz="2800" dirty="0" smtClean="0">
                <a:latin typeface="+mj-lt"/>
              </a:rPr>
              <a:t>Mỗi đội 2 người. Trong đó</a:t>
            </a:r>
            <a:r>
              <a:rPr lang="en-US" sz="2800" dirty="0" smtClean="0">
                <a:latin typeface="+mj-lt"/>
              </a:rPr>
              <a:t>: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vi-VN" sz="2800" dirty="0" smtClean="0">
                <a:latin typeface="+mj-lt"/>
              </a:rPr>
              <a:t>ột người mô tả đặc điểm các bộ phận của mô hình điện mặt trời vừa tìm hiểu</a:t>
            </a:r>
            <a:r>
              <a:rPr lang="en-US" sz="2800" dirty="0" smtClean="0">
                <a:latin typeface="+mj-lt"/>
              </a:rPr>
              <a:t>.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vi-VN" sz="2800" dirty="0" smtClean="0">
                <a:latin typeface="+mj-lt"/>
              </a:rPr>
              <a:t>ột người đoán và viết lên bảng tên bộ phận đó.</a:t>
            </a:r>
            <a:endParaRPr lang="en-US" sz="2800" dirty="0" smtClean="0">
              <a:latin typeface="+mj-lt"/>
            </a:endParaRPr>
          </a:p>
          <a:p>
            <a:pPr algn="just">
              <a:defRPr/>
            </a:pPr>
            <a:endParaRPr lang="en-US" sz="3000" dirty="0">
              <a:solidFill>
                <a:srgbClr val="006600"/>
              </a:solidFill>
              <a:ea typeface="微软雅黑"/>
              <a:cs typeface="Times New Roman" pitchFamily="18" charset="0"/>
            </a:endParaRPr>
          </a:p>
        </p:txBody>
      </p:sp>
      <p:pic>
        <p:nvPicPr>
          <p:cNvPr id="94213" name="Picture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44800" y="5638800"/>
            <a:ext cx="1752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4" name="Picture 11"/>
          <p:cNvPicPr>
            <a:picLocks noChangeAspect="1"/>
          </p:cNvPicPr>
          <p:nvPr/>
        </p:nvPicPr>
        <p:blipFill>
          <a:blip r:embed="rId3"/>
          <a:srcRect l="7936" r="4762"/>
          <a:stretch>
            <a:fillRect/>
          </a:stretch>
        </p:blipFill>
        <p:spPr bwMode="auto">
          <a:xfrm>
            <a:off x="0" y="1071568"/>
            <a:ext cx="2235200" cy="519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5" name="Picture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8300" y="4876807"/>
            <a:ext cx="1373717" cy="164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6" name="Picture 1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4987" y="5526088"/>
            <a:ext cx="1373716" cy="133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29471" y="3962407"/>
            <a:ext cx="2166848" cy="2033539"/>
          </a:xfrm>
          <a:prstGeom prst="ellipse">
            <a:avLst/>
          </a:pr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4218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84151" y="5732463"/>
            <a:ext cx="1223435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9" name="Picture 1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993967" y="5603882"/>
            <a:ext cx="1371600" cy="133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le 1">
            <a:extLst>
              <a:ext uri="{FF2B5EF4-FFF2-40B4-BE49-F238E27FC236}">
                <a16:creationId xmlns="" xmlns:a16="http://schemas.microsoft.com/office/drawing/2014/main" id="{8F27EE87-3672-BAA6-E245-08EDA7990894}"/>
              </a:ext>
            </a:extLst>
          </p:cNvPr>
          <p:cNvSpPr txBox="1">
            <a:spLocks/>
          </p:cNvSpPr>
          <p:nvPr/>
        </p:nvSpPr>
        <p:spPr>
          <a:xfrm>
            <a:off x="1611845" y="883664"/>
            <a:ext cx="2350555" cy="682669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7602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57BFF7E-C251-14E5-9FA2-685DD549D2B4}"/>
              </a:ext>
            </a:extLst>
          </p:cNvPr>
          <p:cNvSpPr txBox="1"/>
          <p:nvPr/>
        </p:nvSpPr>
        <p:spPr>
          <a:xfrm>
            <a:off x="1940164" y="667198"/>
            <a:ext cx="94812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TÌM HIỂU CÁC BỘ PHẬN CHÍNH CỦA MÔ HÌNH DÙNG ĐIỆN NĂNG LƯỢNG MẶT TRỜI</a:t>
            </a:r>
            <a:endParaRPr lang="en-US" sz="2800" b="1" dirty="0">
              <a:solidFill>
                <a:srgbClr val="080CB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0DA64BE-45B9-4E37-350B-E7D85A1558B0}"/>
              </a:ext>
            </a:extLst>
          </p:cNvPr>
          <p:cNvSpPr txBox="1"/>
          <p:nvPr/>
        </p:nvSpPr>
        <p:spPr>
          <a:xfrm>
            <a:off x="1603735" y="1847020"/>
            <a:ext cx="115917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800" b="0" i="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Em hãy quan sát </a:t>
            </a:r>
            <a:r>
              <a:rPr lang="en-US" sz="2800" b="0" i="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0" i="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i="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2800" b="0" i="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0" i="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SGK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46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23C2B1EE-16D9-8FD2-CE33-5743753394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60" b="89623" l="9396" r="93289">
                        <a14:foregroundMark x1="89262" y1="37736" x2="89933" y2="51887"/>
                        <a14:foregroundMark x1="91275" y1="40094" x2="93289" y2="47642"/>
                        <a14:foregroundMark x1="62416" y1="12264" x2="62416" y2="12264"/>
                        <a14:foregroundMark x1="61074" y1="7075" x2="61074" y2="7075"/>
                        <a14:foregroundMark x1="51678" y1="6604" x2="51678" y2="6604"/>
                        <a14:foregroundMark x1="51007" y1="5660" x2="51007" y2="56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4269" y="667198"/>
            <a:ext cx="922959" cy="1313204"/>
          </a:xfrm>
          <a:prstGeom prst="rect">
            <a:avLst/>
          </a:prstGeom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048" y="2432906"/>
            <a:ext cx="4928049" cy="369285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912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12211718" cy="600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57BFF7E-C251-14E5-9FA2-685DD549D2B4}"/>
              </a:ext>
            </a:extLst>
          </p:cNvPr>
          <p:cNvSpPr txBox="1"/>
          <p:nvPr/>
        </p:nvSpPr>
        <p:spPr>
          <a:xfrm>
            <a:off x="625714" y="-29734"/>
            <a:ext cx="115662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TÌM HIỂU CÁC BỘ PHẬN CHÍNH CỦA MÔ HÌNH DÙNG ĐIỆN NĂNG LƯỢNG MẶT TRỜI</a:t>
            </a:r>
            <a:endParaRPr lang="en-US" sz="2800" b="1" dirty="0">
              <a:solidFill>
                <a:srgbClr val="080CB8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1997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541217" y="-520700"/>
            <a:ext cx="4813300" cy="8445500"/>
            <a:chOff x="0" y="0"/>
            <a:chExt cx="1901551" cy="3336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2590646" y="1238655"/>
            <a:ext cx="948961" cy="1082980"/>
          </a:xfrm>
          <a:custGeom>
            <a:avLst/>
            <a:gdLst/>
            <a:ahLst/>
            <a:cxnLst/>
            <a:rect l="l" t="t" r="r" b="b"/>
            <a:pathLst>
              <a:path w="1423442" h="1624470">
                <a:moveTo>
                  <a:pt x="0" y="0"/>
                </a:moveTo>
                <a:lnTo>
                  <a:pt x="1423442" y="0"/>
                </a:lnTo>
                <a:lnTo>
                  <a:pt x="1423442" y="1624469"/>
                </a:lnTo>
                <a:lnTo>
                  <a:pt x="0" y="16244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8597380" y="1238655"/>
            <a:ext cx="948961" cy="1082980"/>
          </a:xfrm>
          <a:custGeom>
            <a:avLst/>
            <a:gdLst/>
            <a:ahLst/>
            <a:cxnLst/>
            <a:rect l="l" t="t" r="r" b="b"/>
            <a:pathLst>
              <a:path w="1423442" h="1624470">
                <a:moveTo>
                  <a:pt x="0" y="0"/>
                </a:moveTo>
                <a:lnTo>
                  <a:pt x="1423442" y="0"/>
                </a:lnTo>
                <a:lnTo>
                  <a:pt x="1423442" y="1624469"/>
                </a:lnTo>
                <a:lnTo>
                  <a:pt x="0" y="16244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AutoShape 11"/>
          <p:cNvSpPr/>
          <p:nvPr/>
        </p:nvSpPr>
        <p:spPr>
          <a:xfrm>
            <a:off x="3931920" y="2361336"/>
            <a:ext cx="4328160" cy="0"/>
          </a:xfrm>
          <a:prstGeom prst="line">
            <a:avLst/>
          </a:prstGeom>
          <a:ln w="47625" cap="flat">
            <a:solidFill>
              <a:srgbClr val="02602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3345199" y="3601859"/>
            <a:ext cx="7596676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1529" marR="0" lvl="0" indent="-571529" algn="just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Ôn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lại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học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2602A"/>
              </a:solidFill>
              <a:effectLst/>
              <a:uLnTx/>
              <a:uFillTx/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  <a:p>
            <a:pPr marL="571529" marR="0" lvl="0" indent="-571529" algn="just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Chuẩn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bị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cho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tiết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học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tiếp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theo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2602A"/>
              </a:solidFill>
              <a:effectLst/>
              <a:uLnTx/>
              <a:uFillTx/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365757" y="1577767"/>
            <a:ext cx="2355913" cy="5676900"/>
          </a:xfrm>
          <a:custGeom>
            <a:avLst/>
            <a:gdLst/>
            <a:ahLst/>
            <a:cxnLst/>
            <a:rect l="l" t="t" r="r" b="b"/>
            <a:pathLst>
              <a:path w="3533870" h="8515350">
                <a:moveTo>
                  <a:pt x="0" y="0"/>
                </a:moveTo>
                <a:lnTo>
                  <a:pt x="3533870" y="0"/>
                </a:lnTo>
                <a:lnTo>
                  <a:pt x="3533870" y="8515350"/>
                </a:lnTo>
                <a:lnTo>
                  <a:pt x="0" y="85153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9279730" y="5038707"/>
            <a:ext cx="3652115" cy="1978783"/>
          </a:xfrm>
          <a:custGeom>
            <a:avLst/>
            <a:gdLst/>
            <a:ahLst/>
            <a:cxnLst/>
            <a:rect l="l" t="t" r="r" b="b"/>
            <a:pathLst>
              <a:path w="5478173" h="2968174">
                <a:moveTo>
                  <a:pt x="0" y="0"/>
                </a:moveTo>
                <a:lnTo>
                  <a:pt x="5478173" y="0"/>
                </a:lnTo>
                <a:lnTo>
                  <a:pt x="5478173" y="2968173"/>
                </a:lnTo>
                <a:lnTo>
                  <a:pt x="0" y="29681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2213496">
            <a:off x="10506272" y="-207937"/>
            <a:ext cx="2702817" cy="2162253"/>
          </a:xfrm>
          <a:custGeom>
            <a:avLst/>
            <a:gdLst/>
            <a:ahLst/>
            <a:cxnLst/>
            <a:rect l="l" t="t" r="r" b="b"/>
            <a:pathLst>
              <a:path w="4054225" h="3243380">
                <a:moveTo>
                  <a:pt x="0" y="0"/>
                </a:moveTo>
                <a:lnTo>
                  <a:pt x="4054225" y="0"/>
                </a:lnTo>
                <a:lnTo>
                  <a:pt x="4054225" y="3243379"/>
                </a:lnTo>
                <a:lnTo>
                  <a:pt x="0" y="32433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39659" y="560231"/>
            <a:ext cx="7275191" cy="2751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52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7" descr="13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700"/>
            <a:ext cx="12192000" cy="684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5" name="WordArt 8"/>
          <p:cNvSpPr>
            <a:spLocks noChangeArrowheads="1" noChangeShapeType="1" noTextEdit="1"/>
          </p:cNvSpPr>
          <p:nvPr/>
        </p:nvSpPr>
        <p:spPr bwMode="auto">
          <a:xfrm>
            <a:off x="1117604" y="990600"/>
            <a:ext cx="10013951" cy="51816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vi-VN" sz="3600" b="1" kern="1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Tiết học đến đây là hết!</a:t>
            </a:r>
            <a:endParaRPr lang="en-US" sz="3600" b="1" kern="10">
              <a:ln w="12700">
                <a:solidFill>
                  <a:srgbClr val="FF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95236" name="Picture 10" descr="POINSET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10261600" y="0"/>
            <a:ext cx="1930400" cy="159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WordArt 9"/>
          <p:cNvSpPr>
            <a:spLocks noChangeArrowheads="1" noChangeShapeType="1" noTextEdit="1"/>
          </p:cNvSpPr>
          <p:nvPr/>
        </p:nvSpPr>
        <p:spPr bwMode="auto">
          <a:xfrm>
            <a:off x="508000" y="4191000"/>
            <a:ext cx="10871200" cy="1447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Chúc quý thầy cô mạnh khỏe, các em chăm ngoan - học giỏi</a:t>
            </a:r>
            <a:endParaRPr lang="en-US" sz="3600" b="1" kern="10">
              <a:ln w="12700">
                <a:solidFill>
                  <a:srgbClr val="FF00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/>
              <a:cs typeface="Times New Roman"/>
            </a:endParaRPr>
          </a:p>
        </p:txBody>
      </p:sp>
      <p:grpSp>
        <p:nvGrpSpPr>
          <p:cNvPr id="95238" name="Group 5"/>
          <p:cNvGrpSpPr>
            <a:grpSpLocks/>
          </p:cNvGrpSpPr>
          <p:nvPr/>
        </p:nvGrpSpPr>
        <p:grpSpPr bwMode="auto">
          <a:xfrm>
            <a:off x="-2117" y="0"/>
            <a:ext cx="12194117" cy="6858000"/>
            <a:chOff x="-794" y="0"/>
            <a:chExt cx="9144794" cy="6858000"/>
          </a:xfrm>
        </p:grpSpPr>
        <p:cxnSp>
          <p:nvCxnSpPr>
            <p:cNvPr id="95239" name="Straight Connector 6"/>
            <p:cNvCxnSpPr>
              <a:cxnSpLocks noChangeShapeType="1"/>
            </p:cNvCxnSpPr>
            <p:nvPr/>
          </p:nvCxnSpPr>
          <p:spPr bwMode="auto">
            <a:xfrm>
              <a:off x="0" y="0"/>
              <a:ext cx="9144000" cy="1588"/>
            </a:xfrm>
            <a:prstGeom prst="line">
              <a:avLst/>
            </a:prstGeom>
            <a:noFill/>
            <a:ln w="44450" algn="ctr">
              <a:solidFill>
                <a:schemeClr val="tx2"/>
              </a:solidFill>
              <a:round/>
              <a:headEnd/>
              <a:tailEnd/>
            </a:ln>
          </p:spPr>
        </p:cxnSp>
        <p:cxnSp>
          <p:nvCxnSpPr>
            <p:cNvPr id="95240" name="Straight Connector 7"/>
            <p:cNvCxnSpPr>
              <a:cxnSpLocks noChangeShapeType="1"/>
            </p:cNvCxnSpPr>
            <p:nvPr/>
          </p:nvCxnSpPr>
          <p:spPr bwMode="auto">
            <a:xfrm rot="5400000" flipH="1" flipV="1">
              <a:off x="-3428206" y="3428206"/>
              <a:ext cx="6856412" cy="1588"/>
            </a:xfrm>
            <a:prstGeom prst="line">
              <a:avLst/>
            </a:prstGeom>
            <a:noFill/>
            <a:ln w="44450" algn="ctr">
              <a:solidFill>
                <a:schemeClr val="tx2"/>
              </a:solidFill>
              <a:round/>
              <a:headEnd/>
              <a:tailEnd/>
            </a:ln>
          </p:spPr>
        </p:cxnSp>
        <p:cxnSp>
          <p:nvCxnSpPr>
            <p:cNvPr id="95241" name="Straight Connector 8"/>
            <p:cNvCxnSpPr>
              <a:cxnSpLocks noChangeShapeType="1"/>
            </p:cNvCxnSpPr>
            <p:nvPr/>
          </p:nvCxnSpPr>
          <p:spPr bwMode="auto">
            <a:xfrm rot="5400000" flipH="1" flipV="1">
              <a:off x="5715000" y="3429000"/>
              <a:ext cx="6856412" cy="1588"/>
            </a:xfrm>
            <a:prstGeom prst="line">
              <a:avLst/>
            </a:prstGeom>
            <a:noFill/>
            <a:ln w="44450" algn="ctr">
              <a:solidFill>
                <a:schemeClr val="tx2"/>
              </a:solidFill>
              <a:round/>
              <a:headEnd/>
              <a:tailEnd/>
            </a:ln>
          </p:spPr>
        </p:cxnSp>
        <p:cxnSp>
          <p:nvCxnSpPr>
            <p:cNvPr id="95242" name="Straight Connector 9"/>
            <p:cNvCxnSpPr>
              <a:cxnSpLocks noChangeShapeType="1"/>
            </p:cNvCxnSpPr>
            <p:nvPr/>
          </p:nvCxnSpPr>
          <p:spPr bwMode="auto">
            <a:xfrm>
              <a:off x="0" y="6856412"/>
              <a:ext cx="9144000" cy="1588"/>
            </a:xfrm>
            <a:prstGeom prst="line">
              <a:avLst/>
            </a:prstGeom>
            <a:noFill/>
            <a:ln w="44450" algn="ctr">
              <a:solidFill>
                <a:schemeClr val="tx2"/>
              </a:solidFill>
              <a:round/>
              <a:headEnd/>
              <a:tailEnd/>
            </a:ln>
          </p:spPr>
        </p:cxnSp>
      </p:grpSp>
    </p:spTree>
    <p:extLst>
      <p:ext uri="{BB962C8B-B14F-4D97-AF65-F5344CB8AC3E}">
        <p14:creationId xmlns:p14="http://schemas.microsoft.com/office/powerpoint/2010/main" val="1641161569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7" name="Group 5"/>
          <p:cNvGrpSpPr/>
          <p:nvPr/>
        </p:nvGrpSpPr>
        <p:grpSpPr>
          <a:xfrm>
            <a:off x="0" y="138782"/>
            <a:ext cx="12192000" cy="6719217"/>
            <a:chOff x="0" y="0"/>
            <a:chExt cx="3397046" cy="2085928"/>
          </a:xfrm>
        </p:grpSpPr>
        <p:sp>
          <p:nvSpPr>
            <p:cNvPr id="8" name="Freeform 6"/>
            <p:cNvSpPr/>
            <p:nvPr/>
          </p:nvSpPr>
          <p:spPr>
            <a:xfrm>
              <a:off x="0" y="0"/>
              <a:ext cx="3397046" cy="2085928"/>
            </a:xfrm>
            <a:custGeom>
              <a:avLst/>
              <a:gdLst/>
              <a:ahLst/>
              <a:cxnLst/>
              <a:rect l="l" t="t" r="r" b="b"/>
              <a:pathLst>
                <a:path w="3397046" h="2085928">
                  <a:moveTo>
                    <a:pt x="30612" y="0"/>
                  </a:moveTo>
                  <a:lnTo>
                    <a:pt x="3366434" y="0"/>
                  </a:lnTo>
                  <a:cubicBezTo>
                    <a:pt x="3383341" y="0"/>
                    <a:pt x="3397046" y="13705"/>
                    <a:pt x="3397046" y="30612"/>
                  </a:cubicBezTo>
                  <a:lnTo>
                    <a:pt x="3397046" y="2055316"/>
                  </a:lnTo>
                  <a:cubicBezTo>
                    <a:pt x="3397046" y="2072223"/>
                    <a:pt x="3383341" y="2085928"/>
                    <a:pt x="3366434" y="2085928"/>
                  </a:cubicBezTo>
                  <a:lnTo>
                    <a:pt x="30612" y="2085928"/>
                  </a:lnTo>
                  <a:cubicBezTo>
                    <a:pt x="13705" y="2085928"/>
                    <a:pt x="0" y="2072223"/>
                    <a:pt x="0" y="2055316"/>
                  </a:cubicBezTo>
                  <a:lnTo>
                    <a:pt x="0" y="30612"/>
                  </a:lnTo>
                  <a:cubicBezTo>
                    <a:pt x="0" y="13705"/>
                    <a:pt x="13705" y="0"/>
                    <a:pt x="30612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TextBox 7"/>
            <p:cNvSpPr txBox="1"/>
            <p:nvPr/>
          </p:nvSpPr>
          <p:spPr>
            <a:xfrm>
              <a:off x="0" y="-38100"/>
              <a:ext cx="3397046" cy="21240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0" name="Freeform 11"/>
          <p:cNvSpPr/>
          <p:nvPr/>
        </p:nvSpPr>
        <p:spPr>
          <a:xfrm>
            <a:off x="10487025" y="1672111"/>
            <a:ext cx="1746223" cy="5081774"/>
          </a:xfrm>
          <a:custGeom>
            <a:avLst/>
            <a:gdLst/>
            <a:ahLst/>
            <a:cxnLst/>
            <a:rect l="l" t="t" r="r" b="b"/>
            <a:pathLst>
              <a:path w="4635447" h="8270104">
                <a:moveTo>
                  <a:pt x="0" y="0"/>
                </a:moveTo>
                <a:lnTo>
                  <a:pt x="4635447" y="0"/>
                </a:lnTo>
                <a:lnTo>
                  <a:pt x="4635447" y="8270104"/>
                </a:lnTo>
                <a:lnTo>
                  <a:pt x="0" y="82701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b="-74476"/>
            </a:stretch>
          </a:blipFill>
        </p:spPr>
        <p:txBody>
          <a:bodyPr/>
          <a:lstStyle/>
          <a:p>
            <a:endParaRPr lang="en-US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reeform 12"/>
          <p:cNvSpPr/>
          <p:nvPr/>
        </p:nvSpPr>
        <p:spPr>
          <a:xfrm>
            <a:off x="10626021" y="457968"/>
            <a:ext cx="1395615" cy="1214143"/>
          </a:xfrm>
          <a:custGeom>
            <a:avLst/>
            <a:gdLst/>
            <a:ahLst/>
            <a:cxnLst/>
            <a:rect l="l" t="t" r="r" b="b"/>
            <a:pathLst>
              <a:path w="1395615" h="1214143">
                <a:moveTo>
                  <a:pt x="0" y="0"/>
                </a:moveTo>
                <a:lnTo>
                  <a:pt x="1395614" y="0"/>
                </a:lnTo>
                <a:lnTo>
                  <a:pt x="1395614" y="1214143"/>
                </a:lnTo>
                <a:lnTo>
                  <a:pt x="0" y="12141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l="-390925" t="-53925" r="-66984" b="-282959"/>
            </a:stretch>
          </a:blipFill>
        </p:spPr>
        <p:txBody>
          <a:bodyPr/>
          <a:lstStyle/>
          <a:p>
            <a:endParaRPr lang="en-US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reeform 13"/>
          <p:cNvSpPr/>
          <p:nvPr/>
        </p:nvSpPr>
        <p:spPr>
          <a:xfrm rot="6925403" flipV="1">
            <a:off x="673800" y="1823939"/>
            <a:ext cx="709799" cy="1309391"/>
          </a:xfrm>
          <a:custGeom>
            <a:avLst/>
            <a:gdLst/>
            <a:ahLst/>
            <a:cxnLst/>
            <a:rect l="l" t="t" r="r" b="b"/>
            <a:pathLst>
              <a:path w="709799" h="1309391">
                <a:moveTo>
                  <a:pt x="0" y="1309391"/>
                </a:moveTo>
                <a:lnTo>
                  <a:pt x="709800" y="1309391"/>
                </a:lnTo>
                <a:lnTo>
                  <a:pt x="709800" y="0"/>
                </a:lnTo>
                <a:lnTo>
                  <a:pt x="0" y="0"/>
                </a:lnTo>
                <a:lnTo>
                  <a:pt x="0" y="1309391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552FA84-256A-DBA8-C04F-BFC725E6D2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67971" y="138782"/>
            <a:ext cx="9534970" cy="213988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77D5CD06-FB0E-7314-5BBF-44990699E9EF}"/>
              </a:ext>
            </a:extLst>
          </p:cNvPr>
          <p:cNvSpPr txBox="1"/>
          <p:nvPr/>
        </p:nvSpPr>
        <p:spPr>
          <a:xfrm>
            <a:off x="1772355" y="2023973"/>
            <a:ext cx="81431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itchFamily="2" charset="2"/>
              <a:buChar char="v"/>
            </a:pP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045EC56E-5ADB-0A95-E0DD-98EDFD8A6CF6}"/>
              </a:ext>
            </a:extLst>
          </p:cNvPr>
          <p:cNvSpPr txBox="1"/>
          <p:nvPr/>
        </p:nvSpPr>
        <p:spPr>
          <a:xfrm>
            <a:off x="1851034" y="3498390"/>
            <a:ext cx="80644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itchFamily="2" charset="2"/>
              <a:buChar char="v"/>
            </a:pP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17" name="Group 2"/>
          <p:cNvGrpSpPr/>
          <p:nvPr/>
        </p:nvGrpSpPr>
        <p:grpSpPr>
          <a:xfrm>
            <a:off x="1" y="5774663"/>
            <a:ext cx="12192000" cy="1083336"/>
            <a:chOff x="0" y="0"/>
            <a:chExt cx="4919530" cy="815045"/>
          </a:xfrm>
        </p:grpSpPr>
        <p:sp>
          <p:nvSpPr>
            <p:cNvPr id="18" name="Freeform 3"/>
            <p:cNvSpPr/>
            <p:nvPr/>
          </p:nvSpPr>
          <p:spPr>
            <a:xfrm>
              <a:off x="0" y="0"/>
              <a:ext cx="4919530" cy="815045"/>
            </a:xfrm>
            <a:custGeom>
              <a:avLst/>
              <a:gdLst/>
              <a:ahLst/>
              <a:cxnLst/>
              <a:rect l="l" t="t" r="r" b="b"/>
              <a:pathLst>
                <a:path w="4919530" h="815045">
                  <a:moveTo>
                    <a:pt x="0" y="0"/>
                  </a:moveTo>
                  <a:lnTo>
                    <a:pt x="4919530" y="0"/>
                  </a:lnTo>
                  <a:lnTo>
                    <a:pt x="4919530" y="815045"/>
                  </a:lnTo>
                  <a:lnTo>
                    <a:pt x="0" y="815045"/>
                  </a:ln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TextBox 4"/>
            <p:cNvSpPr txBox="1"/>
            <p:nvPr/>
          </p:nvSpPr>
          <p:spPr>
            <a:xfrm>
              <a:off x="0" y="-38100"/>
              <a:ext cx="4919530" cy="8531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730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56930" y="3608179"/>
            <a:ext cx="4335070" cy="37435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1" y="-123919"/>
            <a:ext cx="1523956" cy="15088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0ADF7F5-7D75-FEB3-E774-4DA5B28DED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5891" y="1836182"/>
            <a:ext cx="7273158" cy="159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602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ivi Xiaomi EA43 2022 Series - Tràn Màn Hình - Giá Rẻ Nhất Việt Na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0" t="25651" r="8500" b="19746"/>
          <a:stretch/>
        </p:blipFill>
        <p:spPr bwMode="auto">
          <a:xfrm>
            <a:off x="696686" y="413656"/>
            <a:ext cx="10668000" cy="644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Nguyên lý hoạt động điện năng lượng mặt trời hòa lướ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6686" y="551543"/>
            <a:ext cx="10668000" cy="541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547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96E3B3B-F53E-4FCA-A800-3B4DE0FE4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397" y="254397"/>
            <a:ext cx="6349207" cy="63492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627850A-6F17-4E79-A60F-BE34134B93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5">
            <a:extLst>
              <a:ext uri="{FF2B5EF4-FFF2-40B4-BE49-F238E27FC236}">
                <a16:creationId xmlns="" xmlns:a16="http://schemas.microsoft.com/office/drawing/2014/main" id="{B53B75C2-A6B9-4AE6-8A6A-FE8DDF6D20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095" r="2797"/>
          <a:stretch/>
        </p:blipFill>
        <p:spPr>
          <a:xfrm flipV="1">
            <a:off x="-19352" y="4862782"/>
            <a:ext cx="12211352" cy="2095215"/>
          </a:xfrm>
          <a:prstGeom prst="rect">
            <a:avLst/>
          </a:prstGeom>
        </p:spPr>
      </p:pic>
      <p:sp>
        <p:nvSpPr>
          <p:cNvPr id="12" name="Cloud Callout 9">
            <a:extLst>
              <a:ext uri="{FF2B5EF4-FFF2-40B4-BE49-F238E27FC236}">
                <a16:creationId xmlns="" xmlns:a16="http://schemas.microsoft.com/office/drawing/2014/main" id="{E1581F4C-2474-46EC-BE56-74153E10851F}"/>
              </a:ext>
            </a:extLst>
          </p:cNvPr>
          <p:cNvSpPr/>
          <p:nvPr/>
        </p:nvSpPr>
        <p:spPr>
          <a:xfrm>
            <a:off x="4460798" y="0"/>
            <a:ext cx="7112892" cy="4625715"/>
          </a:xfrm>
          <a:prstGeom prst="cloudCallout">
            <a:avLst>
              <a:gd name="adj1" fmla="val -62334"/>
              <a:gd name="adj2" fmla="val 3891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rtlCol="0" anchor="ctr"/>
          <a:lstStyle/>
          <a:p>
            <a:pPr algn="ctr" defTabSz="914309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0B8E8B0-A509-4562-B752-92B784D05F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3200" y="939800"/>
            <a:ext cx="5798459" cy="2432996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0954" tIns="30477" rIns="60954" bIns="30477">
            <a:prstTxWarp prst="textPlain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4300" b="1" dirty="0" err="1" smtClean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4300" b="1" dirty="0" smtClean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300" b="1" dirty="0" err="1" smtClean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4300" b="1" dirty="0" smtClean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4300" b="1" dirty="0" err="1" smtClean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4300" b="1" dirty="0" smtClean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300" b="1" dirty="0" err="1" smtClean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4300" b="1" dirty="0" smtClean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300" b="1" dirty="0" err="1" smtClean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4300" b="1" dirty="0" smtClean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300" b="1" dirty="0" err="1" smtClean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4300" b="1" dirty="0" smtClean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300" b="1" dirty="0" err="1" smtClean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4300" b="1" dirty="0" smtClean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300" b="1" dirty="0" err="1" smtClean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4300" b="1" dirty="0" smtClean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300" b="1" dirty="0" err="1" smtClean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4300" b="1" dirty="0" smtClean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300" b="1" dirty="0" err="1" smtClean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4300" b="1" dirty="0" smtClean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300" b="1" dirty="0" err="1" smtClean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4300" b="1" dirty="0" smtClean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video?</a:t>
            </a:r>
            <a:endParaRPr lang="en-US" altLang="en-US" sz="4300" b="1" dirty="0">
              <a:solidFill>
                <a:srgbClr val="008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Thinking Clipart Library Stock Child Student Reading - Student Thinking  Clipart, HD Png Download - vhv">
            <a:extLst>
              <a:ext uri="{FF2B5EF4-FFF2-40B4-BE49-F238E27FC236}">
                <a16:creationId xmlns="" xmlns:a16="http://schemas.microsoft.com/office/drawing/2014/main" id="{3440566A-E61A-4D0F-A6E9-A51520E0A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3369" y="2913989"/>
            <a:ext cx="5556569" cy="4625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="" xmlns:a16="http://schemas.microsoft.com/office/drawing/2014/main" id="{EAD4FF9D-8E16-01B8-2582-F28E6B7505AD}"/>
              </a:ext>
            </a:extLst>
          </p:cNvPr>
          <p:cNvSpPr txBox="1">
            <a:spLocks/>
          </p:cNvSpPr>
          <p:nvPr/>
        </p:nvSpPr>
        <p:spPr>
          <a:xfrm>
            <a:off x="683587" y="223044"/>
            <a:ext cx="4599613" cy="10434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video</a:t>
            </a:r>
            <a:endParaRPr lang="en-US" sz="3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693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B67FEC93-7726-F57F-BE7B-7A6EB38E6433}"/>
              </a:ext>
            </a:extLst>
          </p:cNvPr>
          <p:cNvSpPr/>
          <p:nvPr/>
        </p:nvSpPr>
        <p:spPr>
          <a:xfrm>
            <a:off x="390525" y="495300"/>
            <a:ext cx="11649075" cy="6096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F9A8A24-E387-8C5E-1169-10CCFFC140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3546" y="798242"/>
            <a:ext cx="7010400" cy="943704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231" y="2062966"/>
            <a:ext cx="7967662" cy="4052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06023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41"/>
            <a:ext cx="12187592" cy="6855520"/>
          </a:xfrm>
          <a:prstGeom prst="rect">
            <a:avLst/>
          </a:prstGeom>
        </p:spPr>
      </p:pic>
      <p:sp>
        <p:nvSpPr>
          <p:cNvPr id="5" name="Rectangle: Rounded Corners 49">
            <a:extLst>
              <a:ext uri="{FF2B5EF4-FFF2-40B4-BE49-F238E27FC236}">
                <a16:creationId xmlns="" xmlns:a16="http://schemas.microsoft.com/office/drawing/2014/main" id="{91202FDA-009A-4A05-9BF1-7637DB15A488}"/>
              </a:ext>
            </a:extLst>
          </p:cNvPr>
          <p:cNvSpPr/>
          <p:nvPr/>
        </p:nvSpPr>
        <p:spPr>
          <a:xfrm>
            <a:off x="1674605" y="778167"/>
            <a:ext cx="9406621" cy="3027154"/>
          </a:xfrm>
          <a:prstGeom prst="roundRect">
            <a:avLst/>
          </a:prstGeom>
          <a:solidFill>
            <a:srgbClr val="E170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>
              <a:solidFill>
                <a:prstClr val="white"/>
              </a:solidFill>
              <a:latin typeface="字魂27号-布丁体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71A1755-60B1-F4A7-5215-D09D347FF9AF}"/>
              </a:ext>
            </a:extLst>
          </p:cNvPr>
          <p:cNvSpPr txBox="1"/>
          <p:nvPr/>
        </p:nvSpPr>
        <p:spPr>
          <a:xfrm>
            <a:off x="2047875" y="1162050"/>
            <a:ext cx="865822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smtClean="0">
                <a:solidFill>
                  <a:schemeClr val="bg1"/>
                </a:solidFill>
                <a:latin typeface="Algerian" pitchFamily="82" charset="0"/>
              </a:rPr>
              <a:t>KHÁM PHÁ</a:t>
            </a:r>
            <a:endParaRPr lang="en-US" sz="11500" dirty="0">
              <a:solidFill>
                <a:schemeClr val="bg1"/>
              </a:solidFill>
              <a:latin typeface="Algeri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3428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 descr="G:\00 千图网\底板\tooopen_sy_122792947765副本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82354"/>
            <a:ext cx="4476584" cy="5232675"/>
          </a:xfrm>
          <a:prstGeom prst="rect">
            <a:avLst/>
          </a:prstGeom>
          <a:noFill/>
        </p:spPr>
      </p:pic>
      <p:sp>
        <p:nvSpPr>
          <p:cNvPr id="38" name="文本框 3"/>
          <p:cNvSpPr txBox="1"/>
          <p:nvPr/>
        </p:nvSpPr>
        <p:spPr>
          <a:xfrm>
            <a:off x="807373" y="2289380"/>
            <a:ext cx="3155047" cy="1323403"/>
          </a:xfrm>
          <a:prstGeom prst="rect">
            <a:avLst/>
          </a:prstGeom>
          <a:noFill/>
        </p:spPr>
        <p:txBody>
          <a:bodyPr wrap="square" lIns="91401" tIns="45702" rIns="91401" bIns="45702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NỘI DUNG </a:t>
            </a:r>
            <a:endParaRPr lang="en-US" altLang="zh-CN" sz="4000" b="1" dirty="0" smtClean="0">
              <a:solidFill>
                <a:srgbClr val="FF000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  <a:p>
            <a:pPr algn="ctr"/>
            <a:r>
              <a:rPr lang="en-US" altLang="zh-CN" sz="4000" b="1" dirty="0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BÀI </a:t>
            </a:r>
            <a:r>
              <a:rPr lang="en-US" altLang="zh-CN" sz="40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HỌC</a:t>
            </a:r>
            <a:endParaRPr lang="zh-CN" altLang="en-US" sz="4000" b="1" dirty="0">
              <a:solidFill>
                <a:srgbClr val="FF000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grpSp>
        <p:nvGrpSpPr>
          <p:cNvPr id="2" name="组合 16"/>
          <p:cNvGrpSpPr/>
          <p:nvPr/>
        </p:nvGrpSpPr>
        <p:grpSpPr>
          <a:xfrm>
            <a:off x="4476584" y="829656"/>
            <a:ext cx="6372225" cy="663337"/>
            <a:chOff x="4085720" y="1971269"/>
            <a:chExt cx="4808177" cy="497503"/>
          </a:xfrm>
        </p:grpSpPr>
        <p:grpSp>
          <p:nvGrpSpPr>
            <p:cNvPr id="3" name="组合 13"/>
            <p:cNvGrpSpPr/>
            <p:nvPr/>
          </p:nvGrpSpPr>
          <p:grpSpPr>
            <a:xfrm>
              <a:off x="4085720" y="1971269"/>
              <a:ext cx="4808177" cy="497503"/>
              <a:chOff x="4085720" y="1971269"/>
              <a:chExt cx="4808177" cy="497503"/>
            </a:xfrm>
          </p:grpSpPr>
          <p:sp>
            <p:nvSpPr>
              <p:cNvPr id="58" name="五边形 10"/>
              <p:cNvSpPr/>
              <p:nvPr/>
            </p:nvSpPr>
            <p:spPr>
              <a:xfrm flipH="1">
                <a:off x="4085720" y="1971269"/>
                <a:ext cx="4808177" cy="497503"/>
              </a:xfrm>
              <a:prstGeom prst="homePlate">
                <a:avLst/>
              </a:prstGeom>
              <a:solidFill>
                <a:srgbClr val="FF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9" name="矩形 12"/>
              <p:cNvSpPr/>
              <p:nvPr/>
            </p:nvSpPr>
            <p:spPr>
              <a:xfrm rot="2700000">
                <a:off x="4224923" y="2074288"/>
                <a:ext cx="316212" cy="3162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56" name="文本框 3"/>
            <p:cNvSpPr txBox="1"/>
            <p:nvPr/>
          </p:nvSpPr>
          <p:spPr>
            <a:xfrm>
              <a:off x="4542617" y="2000730"/>
              <a:ext cx="4282047" cy="4385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000" b="1" i="1" dirty="0">
                  <a:solidFill>
                    <a:schemeClr val="bg1"/>
                  </a:solidFill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3200" b="1" i="1" dirty="0" err="1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Điện</a:t>
              </a:r>
              <a:r>
                <a:rPr lang="en-US" altLang="zh-CN" sz="3200" b="1" i="1" dirty="0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3200" b="1" i="1" dirty="0" err="1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được</a:t>
              </a:r>
              <a:r>
                <a:rPr lang="en-US" altLang="zh-CN" sz="3200" b="1" i="1" dirty="0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3200" b="1" i="1" dirty="0" err="1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tạo</a:t>
              </a:r>
              <a:r>
                <a:rPr lang="en-US" altLang="zh-CN" sz="3200" b="1" i="1" dirty="0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3200" b="1" i="1" dirty="0" err="1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ra</a:t>
              </a:r>
              <a:r>
                <a:rPr lang="en-US" altLang="zh-CN" sz="3200" b="1" i="1" dirty="0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3200" b="1" i="1" dirty="0" err="1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từ</a:t>
              </a:r>
              <a:r>
                <a:rPr lang="en-US" altLang="zh-CN" sz="3200" b="1" i="1" dirty="0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pin </a:t>
              </a:r>
              <a:r>
                <a:rPr lang="en-US" altLang="zh-CN" sz="3200" b="1" i="1" dirty="0" err="1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mặt</a:t>
              </a:r>
              <a:r>
                <a:rPr lang="en-US" altLang="zh-CN" sz="3200" b="1" i="1" dirty="0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3200" b="1" i="1" dirty="0" err="1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trời</a:t>
              </a:r>
              <a:endParaRPr lang="zh-CN" altLang="en-US" sz="3200" b="1" i="1" dirty="0">
                <a:solidFill>
                  <a:schemeClr val="bg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  <p:sp>
          <p:nvSpPr>
            <p:cNvPr id="57" name="文本框 3"/>
            <p:cNvSpPr txBox="1"/>
            <p:nvPr/>
          </p:nvSpPr>
          <p:spPr>
            <a:xfrm>
              <a:off x="4252145" y="2008799"/>
              <a:ext cx="222682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400" b="1" dirty="0">
                  <a:solidFill>
                    <a:srgbClr val="FF3399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1</a:t>
              </a:r>
              <a:endParaRPr lang="zh-CN" altLang="en-US" sz="2400" b="1" dirty="0">
                <a:solidFill>
                  <a:srgbClr val="FF3399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650" y="2018516"/>
            <a:ext cx="3257550" cy="31885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04065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 decel="10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710</TotalTime>
  <Words>553</Words>
  <Application>Microsoft Office PowerPoint</Application>
  <PresentationFormat>Custom</PresentationFormat>
  <Paragraphs>68</Paragraphs>
  <Slides>28</Slides>
  <Notes>6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0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Vận dụng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 Manh</dc:creator>
  <cp:lastModifiedBy>Windows User</cp:lastModifiedBy>
  <cp:revision>38</cp:revision>
  <dcterms:created xsi:type="dcterms:W3CDTF">2022-07-16T14:12:11Z</dcterms:created>
  <dcterms:modified xsi:type="dcterms:W3CDTF">2024-08-19T21:36:16Z</dcterms:modified>
</cp:coreProperties>
</file>