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7" r:id="rId3"/>
    <p:sldMasterId id="2147483720" r:id="rId4"/>
    <p:sldMasterId id="2147483803" r:id="rId5"/>
    <p:sldMasterId id="2147483816" r:id="rId6"/>
  </p:sldMasterIdLst>
  <p:notesMasterIdLst>
    <p:notesMasterId r:id="rId23"/>
  </p:notesMasterIdLst>
  <p:sldIdLst>
    <p:sldId id="286" r:id="rId7"/>
    <p:sldId id="298" r:id="rId8"/>
    <p:sldId id="299" r:id="rId9"/>
    <p:sldId id="265" r:id="rId10"/>
    <p:sldId id="342" r:id="rId11"/>
    <p:sldId id="343" r:id="rId12"/>
    <p:sldId id="341" r:id="rId13"/>
    <p:sldId id="344" r:id="rId14"/>
    <p:sldId id="278" r:id="rId15"/>
    <p:sldId id="301" r:id="rId16"/>
    <p:sldId id="4365" r:id="rId17"/>
    <p:sldId id="300" r:id="rId18"/>
    <p:sldId id="345" r:id="rId19"/>
    <p:sldId id="302" r:id="rId20"/>
    <p:sldId id="303" r:id="rId21"/>
    <p:sldId id="3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Hôm nay cô thấy các con học tập rất tích cực. Cô sẽ thưởng cho lớp mình một trò chơi. Trò chơi có tên “Giải cứu trường học” . Luật chơi và cách chơi như sau: Trường học …. Các câu hỏi nhé! Các con đã nắm rõ cách chơi chưa?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E5701FA-A99B-4EA7-BD9A-49A04217BC0C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pPr defTabSz="931774"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85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7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858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2931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69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45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72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98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3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63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25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48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87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588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7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81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727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C43DE-E7C1-4EE2-AE82-7523153FCA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4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53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openxmlformats.org/officeDocument/2006/relationships/image" Target="../media/image41.svg"/><Relationship Id="rId11" Type="http://schemas.openxmlformats.org/officeDocument/2006/relationships/image" Target="../media/image45.gif"/><Relationship Id="rId5" Type="http://schemas.openxmlformats.org/officeDocument/2006/relationships/image" Target="../media/image40.png"/><Relationship Id="rId15" Type="http://schemas.openxmlformats.org/officeDocument/2006/relationships/slide" Target="slide5.xml"/><Relationship Id="rId10" Type="http://schemas.openxmlformats.org/officeDocument/2006/relationships/image" Target="../media/image44.png"/><Relationship Id="rId19" Type="http://schemas.openxmlformats.org/officeDocument/2006/relationships/image" Target="../media/image51.gif"/><Relationship Id="rId4" Type="http://schemas.openxmlformats.org/officeDocument/2006/relationships/notesSlide" Target="../notesSlides/notesSlide11.xml"/><Relationship Id="rId9" Type="http://schemas.microsoft.com/office/2007/relationships/hdphoto" Target="../media/hdphoto2.wdp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3" Type="http://schemas.openxmlformats.org/officeDocument/2006/relationships/slide" Target="slide13.xml"/><Relationship Id="rId7" Type="http://schemas.openxmlformats.org/officeDocument/2006/relationships/image" Target="../media/image56.png"/><Relationship Id="rId12" Type="http://schemas.openxmlformats.org/officeDocument/2006/relationships/image" Target="../media/image58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Relationship Id="rId6" Type="http://schemas.openxmlformats.org/officeDocument/2006/relationships/slide" Target="slide15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slide" Target="slide14.xml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slide" Target="slide12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slide" Target="slide12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826746"/>
            <a:ext cx="5506666" cy="364677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Tôi là một thiết bị mà bạn có thể gọi, nhắn tin, và chụp ảnh. Tôi có thể nằm trong túi bạn hoặc trên bàn làm việc của bạn.</a:t>
            </a:r>
          </a:p>
          <a:p>
            <a:pPr lvl="0" algn="r">
              <a:buClr>
                <a:srgbClr val="000000"/>
              </a:buClr>
            </a:pPr>
            <a:r>
              <a:rPr lang="vi-VN" sz="32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32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Tôi là ai?</a:t>
            </a:r>
            <a:r>
              <a:rPr lang="vi-VN" sz="32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vi-VN" sz="32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 thoại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1912" y="3429000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8305FB-192D-5BAB-EC6F-3018C1A2C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05" y="604911"/>
            <a:ext cx="10663311" cy="48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862691" y="34203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4BACC6">
                    <a:lumMod val="50000"/>
                  </a:srgbClr>
                </a:solidFill>
                <a:latin typeface="UTM Avo" panose="02040603050506020204" pitchFamily="18" charset="0"/>
                <a:ea typeface="Tiffany" pitchFamily="18" charset="0"/>
                <a:cs typeface="Tiffany" pitchFamily="18" charset="0"/>
              </a:rPr>
              <a:t>GIẢI </a:t>
            </a:r>
            <a:r>
              <a:rPr lang="en-US" sz="3732">
                <a:solidFill>
                  <a:srgbClr val="4BACC6">
                    <a:lumMod val="50000"/>
                  </a:srgbClr>
                </a:solidFill>
                <a:latin typeface="UTM Avo" panose="02040603050506020204" pitchFamily="18" charset="0"/>
                <a:ea typeface="Tiffany" pitchFamily="18" charset="0"/>
                <a:cs typeface="Tiffany" pitchFamily="18" charset="0"/>
              </a:rPr>
              <a:t>CỨU TRƯỜNG HỌC</a:t>
            </a:r>
            <a:endParaRPr lang="en-US" sz="3732" dirty="0">
              <a:solidFill>
                <a:srgbClr val="4BACC6">
                  <a:lumMod val="50000"/>
                </a:srgbClr>
              </a:solidFill>
              <a:latin typeface="UTM Avo" panose="02040603050506020204" pitchFamily="18" charset="0"/>
              <a:ea typeface="Tiffany" pitchFamily="18" charset="0"/>
              <a:cs typeface="Tiffany" pitchFamily="18" charset="0"/>
            </a:endParaRP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6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381812" y="91370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công cụ liên lạc và truy cập thông tin.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3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Chỉ dùng để nhắn tin.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 dùng để nghe gọi.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6002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 defTabSz="1217295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1. Tác dụng chính của điện thoại là gì?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vi-VN" sz="4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Hỗ trợ tìm kiếm thông tin, học trực tuyến.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tác dụng gì cho việc học.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 dùng để giải trí sau giờ học.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 defTabSz="1217295"/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 thoại thông minh giúp ích gì cho việc học tập?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Hạn chế thời gian sử dụng, cân bằng giữa cuộc sống thực và ảo.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 dụng điện thoại liên tục.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defTabSz="1217295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Không nên sử dụng điện thoại.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325120" y="506222"/>
            <a:ext cx="117856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 defTabSz="1217295">
              <a:spcBef>
                <a:spcPts val="600"/>
              </a:spcBef>
            </a:pP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sử dụng điện thoại một cách hiệu quả và lành mạnh, chúng ta nên làm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28" y="4146429"/>
            <a:ext cx="2545582" cy="25455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74FCF8-5FAD-4428-A75D-AC940DB8DFAD}"/>
              </a:ext>
            </a:extLst>
          </p:cNvPr>
          <p:cNvSpPr/>
          <p:nvPr/>
        </p:nvSpPr>
        <p:spPr>
          <a:xfrm>
            <a:off x="1676795" y="2134707"/>
            <a:ext cx="89562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SỬ  DỤNG ĐIỆN THOẠI (TIẾT 1)</a:t>
            </a:r>
          </a:p>
        </p:txBody>
      </p:sp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525" y="1252025"/>
            <a:ext cx="7638950" cy="30909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EF9BA23-7F7D-4683-C979-1CE354EBBA36}"/>
              </a:ext>
            </a:extLst>
          </p:cNvPr>
          <p:cNvSpPr/>
          <p:nvPr/>
        </p:nvSpPr>
        <p:spPr>
          <a:xfrm>
            <a:off x="3773224" y="1252025"/>
            <a:ext cx="5022165" cy="2250830"/>
          </a:xfrm>
          <a:custGeom>
            <a:avLst/>
            <a:gdLst>
              <a:gd name="connsiteX0" fmla="*/ 5697415 w 5697415"/>
              <a:gd name="connsiteY0" fmla="*/ 337624 h 2250830"/>
              <a:gd name="connsiteX1" fmla="*/ 5584874 w 5697415"/>
              <a:gd name="connsiteY1" fmla="*/ 281353 h 2250830"/>
              <a:gd name="connsiteX2" fmla="*/ 4994031 w 5697415"/>
              <a:gd name="connsiteY2" fmla="*/ 211015 h 2250830"/>
              <a:gd name="connsiteX3" fmla="*/ 2011680 w 5697415"/>
              <a:gd name="connsiteY3" fmla="*/ 168812 h 2250830"/>
              <a:gd name="connsiteX4" fmla="*/ 1603717 w 5697415"/>
              <a:gd name="connsiteY4" fmla="*/ 84406 h 2250830"/>
              <a:gd name="connsiteX5" fmla="*/ 1237957 w 5697415"/>
              <a:gd name="connsiteY5" fmla="*/ 56270 h 2250830"/>
              <a:gd name="connsiteX6" fmla="*/ 858129 w 5697415"/>
              <a:gd name="connsiteY6" fmla="*/ 0 h 2250830"/>
              <a:gd name="connsiteX7" fmla="*/ 478302 w 5697415"/>
              <a:gd name="connsiteY7" fmla="*/ 14067 h 2250830"/>
              <a:gd name="connsiteX8" fmla="*/ 422031 w 5697415"/>
              <a:gd name="connsiteY8" fmla="*/ 56270 h 2250830"/>
              <a:gd name="connsiteX9" fmla="*/ 323557 w 5697415"/>
              <a:gd name="connsiteY9" fmla="*/ 140677 h 2250830"/>
              <a:gd name="connsiteX10" fmla="*/ 0 w 5697415"/>
              <a:gd name="connsiteY10" fmla="*/ 633046 h 2250830"/>
              <a:gd name="connsiteX11" fmla="*/ 196948 w 5697415"/>
              <a:gd name="connsiteY11" fmla="*/ 1041009 h 2250830"/>
              <a:gd name="connsiteX12" fmla="*/ 365760 w 5697415"/>
              <a:gd name="connsiteY12" fmla="*/ 1322363 h 2250830"/>
              <a:gd name="connsiteX13" fmla="*/ 436098 w 5697415"/>
              <a:gd name="connsiteY13" fmla="*/ 1392701 h 2250830"/>
              <a:gd name="connsiteX14" fmla="*/ 562708 w 5697415"/>
              <a:gd name="connsiteY14" fmla="*/ 1533378 h 2250830"/>
              <a:gd name="connsiteX15" fmla="*/ 745588 w 5697415"/>
              <a:gd name="connsiteY15" fmla="*/ 1674055 h 2250830"/>
              <a:gd name="connsiteX16" fmla="*/ 928468 w 5697415"/>
              <a:gd name="connsiteY16" fmla="*/ 1814732 h 2250830"/>
              <a:gd name="connsiteX17" fmla="*/ 984738 w 5697415"/>
              <a:gd name="connsiteY17" fmla="*/ 1856935 h 2250830"/>
              <a:gd name="connsiteX18" fmla="*/ 1392702 w 5697415"/>
              <a:gd name="connsiteY18" fmla="*/ 2082018 h 2250830"/>
              <a:gd name="connsiteX19" fmla="*/ 1716258 w 5697415"/>
              <a:gd name="connsiteY19" fmla="*/ 2138289 h 2250830"/>
              <a:gd name="connsiteX20" fmla="*/ 2307102 w 5697415"/>
              <a:gd name="connsiteY20" fmla="*/ 2250830 h 2250830"/>
              <a:gd name="connsiteX21" fmla="*/ 3235569 w 5697415"/>
              <a:gd name="connsiteY21" fmla="*/ 2222695 h 2250830"/>
              <a:gd name="connsiteX22" fmla="*/ 4009292 w 5697415"/>
              <a:gd name="connsiteY22" fmla="*/ 2166424 h 2250830"/>
              <a:gd name="connsiteX23" fmla="*/ 4290646 w 5697415"/>
              <a:gd name="connsiteY23" fmla="*/ 2067950 h 2250830"/>
              <a:gd name="connsiteX24" fmla="*/ 4389120 w 5697415"/>
              <a:gd name="connsiteY24" fmla="*/ 2039815 h 2250830"/>
              <a:gd name="connsiteX25" fmla="*/ 4712677 w 5697415"/>
              <a:gd name="connsiteY25" fmla="*/ 1856935 h 2250830"/>
              <a:gd name="connsiteX26" fmla="*/ 4811151 w 5697415"/>
              <a:gd name="connsiteY26" fmla="*/ 1786597 h 2250830"/>
              <a:gd name="connsiteX27" fmla="*/ 5134708 w 5697415"/>
              <a:gd name="connsiteY27" fmla="*/ 1491175 h 2250830"/>
              <a:gd name="connsiteX28" fmla="*/ 5331655 w 5697415"/>
              <a:gd name="connsiteY28" fmla="*/ 1167618 h 2250830"/>
              <a:gd name="connsiteX29" fmla="*/ 5387926 w 5697415"/>
              <a:gd name="connsiteY29" fmla="*/ 1041009 h 2250830"/>
              <a:gd name="connsiteX30" fmla="*/ 5542671 w 5697415"/>
              <a:gd name="connsiteY30" fmla="*/ 759655 h 2250830"/>
              <a:gd name="connsiteX31" fmla="*/ 5556738 w 5697415"/>
              <a:gd name="connsiteY31" fmla="*/ 703384 h 2250830"/>
              <a:gd name="connsiteX32" fmla="*/ 5542671 w 5697415"/>
              <a:gd name="connsiteY32" fmla="*/ 379827 h 2250830"/>
              <a:gd name="connsiteX33" fmla="*/ 5542671 w 5697415"/>
              <a:gd name="connsiteY33" fmla="*/ 309489 h 225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697415" h="2250830">
                <a:moveTo>
                  <a:pt x="5697415" y="337624"/>
                </a:moveTo>
                <a:cubicBezTo>
                  <a:pt x="5659901" y="318867"/>
                  <a:pt x="5625202" y="292875"/>
                  <a:pt x="5584874" y="281353"/>
                </a:cubicBezTo>
                <a:cubicBezTo>
                  <a:pt x="5363955" y="218233"/>
                  <a:pt x="5224469" y="214954"/>
                  <a:pt x="4994031" y="211015"/>
                </a:cubicBezTo>
                <a:lnTo>
                  <a:pt x="2011680" y="168812"/>
                </a:lnTo>
                <a:cubicBezTo>
                  <a:pt x="1875692" y="140677"/>
                  <a:pt x="1741139" y="104395"/>
                  <a:pt x="1603717" y="84406"/>
                </a:cubicBezTo>
                <a:cubicBezTo>
                  <a:pt x="1482710" y="66805"/>
                  <a:pt x="1359712" y="67596"/>
                  <a:pt x="1237957" y="56270"/>
                </a:cubicBezTo>
                <a:cubicBezTo>
                  <a:pt x="1017289" y="35743"/>
                  <a:pt x="1038207" y="36015"/>
                  <a:pt x="858129" y="0"/>
                </a:cubicBezTo>
                <a:cubicBezTo>
                  <a:pt x="731520" y="4689"/>
                  <a:pt x="603956" y="-2146"/>
                  <a:pt x="478302" y="14067"/>
                </a:cubicBezTo>
                <a:cubicBezTo>
                  <a:pt x="455049" y="17067"/>
                  <a:pt x="440177" y="41423"/>
                  <a:pt x="422031" y="56270"/>
                </a:cubicBezTo>
                <a:cubicBezTo>
                  <a:pt x="388571" y="83647"/>
                  <a:pt x="350099" y="106551"/>
                  <a:pt x="323557" y="140677"/>
                </a:cubicBezTo>
                <a:cubicBezTo>
                  <a:pt x="50110" y="492251"/>
                  <a:pt x="86547" y="416674"/>
                  <a:pt x="0" y="633046"/>
                </a:cubicBezTo>
                <a:cubicBezTo>
                  <a:pt x="104583" y="904965"/>
                  <a:pt x="33910" y="747543"/>
                  <a:pt x="196948" y="1041009"/>
                </a:cubicBezTo>
                <a:cubicBezTo>
                  <a:pt x="254095" y="1143872"/>
                  <a:pt x="293262" y="1230092"/>
                  <a:pt x="365760" y="1322363"/>
                </a:cubicBezTo>
                <a:cubicBezTo>
                  <a:pt x="386245" y="1348436"/>
                  <a:pt x="413794" y="1368166"/>
                  <a:pt x="436098" y="1392701"/>
                </a:cubicBezTo>
                <a:cubicBezTo>
                  <a:pt x="510355" y="1474384"/>
                  <a:pt x="490002" y="1467942"/>
                  <a:pt x="562708" y="1533378"/>
                </a:cubicBezTo>
                <a:cubicBezTo>
                  <a:pt x="683584" y="1642167"/>
                  <a:pt x="611274" y="1568523"/>
                  <a:pt x="745588" y="1674055"/>
                </a:cubicBezTo>
                <a:cubicBezTo>
                  <a:pt x="1033069" y="1899932"/>
                  <a:pt x="680339" y="1641040"/>
                  <a:pt x="928468" y="1814732"/>
                </a:cubicBezTo>
                <a:cubicBezTo>
                  <a:pt x="947676" y="1828177"/>
                  <a:pt x="965230" y="1843930"/>
                  <a:pt x="984738" y="1856935"/>
                </a:cubicBezTo>
                <a:cubicBezTo>
                  <a:pt x="1097351" y="1932010"/>
                  <a:pt x="1259779" y="2043540"/>
                  <a:pt x="1392702" y="2082018"/>
                </a:cubicBezTo>
                <a:cubicBezTo>
                  <a:pt x="1497856" y="2112457"/>
                  <a:pt x="1608606" y="2118415"/>
                  <a:pt x="1716258" y="2138289"/>
                </a:cubicBezTo>
                <a:lnTo>
                  <a:pt x="2307102" y="2250830"/>
                </a:lnTo>
                <a:lnTo>
                  <a:pt x="3235569" y="2222695"/>
                </a:lnTo>
                <a:cubicBezTo>
                  <a:pt x="3493678" y="2206956"/>
                  <a:pt x="3751384" y="2185181"/>
                  <a:pt x="4009292" y="2166424"/>
                </a:cubicBezTo>
                <a:cubicBezTo>
                  <a:pt x="4135972" y="2118919"/>
                  <a:pt x="4145116" y="2113907"/>
                  <a:pt x="4290646" y="2067950"/>
                </a:cubicBezTo>
                <a:cubicBezTo>
                  <a:pt x="4323200" y="2057670"/>
                  <a:pt x="4357553" y="2052813"/>
                  <a:pt x="4389120" y="2039815"/>
                </a:cubicBezTo>
                <a:cubicBezTo>
                  <a:pt x="4493793" y="1996715"/>
                  <a:pt x="4621711" y="1916063"/>
                  <a:pt x="4712677" y="1856935"/>
                </a:cubicBezTo>
                <a:cubicBezTo>
                  <a:pt x="4746498" y="1834951"/>
                  <a:pt x="4780668" y="1813016"/>
                  <a:pt x="4811151" y="1786597"/>
                </a:cubicBezTo>
                <a:cubicBezTo>
                  <a:pt x="4921516" y="1690947"/>
                  <a:pt x="5053697" y="1612692"/>
                  <a:pt x="5134708" y="1491175"/>
                </a:cubicBezTo>
                <a:cubicBezTo>
                  <a:pt x="5235034" y="1340686"/>
                  <a:pt x="5253793" y="1323341"/>
                  <a:pt x="5331655" y="1167618"/>
                </a:cubicBezTo>
                <a:cubicBezTo>
                  <a:pt x="5352309" y="1126310"/>
                  <a:pt x="5366708" y="1082030"/>
                  <a:pt x="5387926" y="1041009"/>
                </a:cubicBezTo>
                <a:cubicBezTo>
                  <a:pt x="5437100" y="945940"/>
                  <a:pt x="5542671" y="759655"/>
                  <a:pt x="5542671" y="759655"/>
                </a:cubicBezTo>
                <a:cubicBezTo>
                  <a:pt x="5547360" y="740898"/>
                  <a:pt x="5556738" y="722718"/>
                  <a:pt x="5556738" y="703384"/>
                </a:cubicBezTo>
                <a:cubicBezTo>
                  <a:pt x="5556738" y="595430"/>
                  <a:pt x="5546524" y="487712"/>
                  <a:pt x="5542671" y="379827"/>
                </a:cubicBezTo>
                <a:cubicBezTo>
                  <a:pt x="5541834" y="356396"/>
                  <a:pt x="5542671" y="332935"/>
                  <a:pt x="5542671" y="309489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Tác dụng của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hình 1 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biết tác dụng của điện thoại?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29FF7-8AED-119E-EE3B-DC00A3AB0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29" y="1531141"/>
            <a:ext cx="9646842" cy="438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ửi tin nhắn: tin tức, hình ảnh, video, bình luận mới nhất">
            <a:extLst>
              <a:ext uri="{FF2B5EF4-FFF2-40B4-BE49-F238E27FC236}">
                <a16:creationId xmlns:a16="http://schemas.microsoft.com/office/drawing/2014/main" id="{022784AC-6089-57A0-B26C-E0D8B21D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1" y="261179"/>
            <a:ext cx="5827279" cy="47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cách chụp ảnh đẹp trên OPPO 2024 mà rất có thể bạn chưa từng thử qua">
            <a:extLst>
              <a:ext uri="{FF2B5EF4-FFF2-40B4-BE49-F238E27FC236}">
                <a16:creationId xmlns:a16="http://schemas.microsoft.com/office/drawing/2014/main" id="{978FA8CF-2457-46D9-FA25-7BE9CF69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01" y="261179"/>
            <a:ext cx="6102199" cy="47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4 cách xác định vị trí số điện thoại trên bản đồ chính xác, nhanh chóng">
            <a:extLst>
              <a:ext uri="{FF2B5EF4-FFF2-40B4-BE49-F238E27FC236}">
                <a16:creationId xmlns:a16="http://schemas.microsoft.com/office/drawing/2014/main" id="{88719FE2-2204-CC43-BCB6-958C63EF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952095"/>
            <a:ext cx="714375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noProof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Câu hỏi gợi ý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2912" y="1908182"/>
            <a:ext cx="3473337" cy="34733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431CC8-2925-F640-D038-1B79F2549043}"/>
              </a:ext>
            </a:extLst>
          </p:cNvPr>
          <p:cNvSpPr/>
          <p:nvPr/>
        </p:nvSpPr>
        <p:spPr>
          <a:xfrm>
            <a:off x="900332" y="1619028"/>
            <a:ext cx="6052010" cy="6803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b="1" kern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Điện thoại được sử dụng để làm gì?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03E134-949C-6A75-EE7D-B7020BBAC457}"/>
              </a:ext>
            </a:extLst>
          </p:cNvPr>
          <p:cNvSpPr/>
          <p:nvPr/>
        </p:nvSpPr>
        <p:spPr>
          <a:xfrm>
            <a:off x="900331" y="2444849"/>
            <a:ext cx="6052012" cy="6803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b="1" kern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Điện thoại giúp gì cho con người?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C0279B-EFC2-4F34-A25F-F830DD5FFE25}"/>
              </a:ext>
            </a:extLst>
          </p:cNvPr>
          <p:cNvSpPr/>
          <p:nvPr/>
        </p:nvSpPr>
        <p:spPr>
          <a:xfrm>
            <a:off x="900331" y="3363135"/>
            <a:ext cx="6052012" cy="6803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vi-VN" sz="2400" b="1" kern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Em thường sử dụng điện thoại để làm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4E4D57-19FB-6E97-A5CB-6292E2AD6DA8}"/>
              </a:ext>
            </a:extLst>
          </p:cNvPr>
          <p:cNvSpPr/>
          <p:nvPr/>
        </p:nvSpPr>
        <p:spPr>
          <a:xfrm>
            <a:off x="900331" y="4220666"/>
            <a:ext cx="6052011" cy="6803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b="1" kern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Em có thích sử dụng điện thoại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35797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i="1">
                  <a:effectLst/>
                  <a:latin typeface="+mj-lt"/>
                  <a:ea typeface="Times New Roman" panose="02020603050405020304" pitchFamily="18" charset="0"/>
                </a:rPr>
                <a:t>Điện thoại dùng để liên lạc. Điện thoại di động hiện đại còn hỗ trợ các tiện ích khác như: nghe nhạc, xem phim, định vị, truy cập internet,... Điện thoại có thể để bàn (điện thoại cố định) hoặc mang theo người (điện thoại di động).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463</Words>
  <Application>Microsoft Office PowerPoint</Application>
  <PresentationFormat>Widescreen</PresentationFormat>
  <Paragraphs>44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Cambria</vt:lpstr>
      <vt:lpstr>Georgia</vt:lpstr>
      <vt:lpstr>Quicksand</vt:lpstr>
      <vt:lpstr>Tahoma</vt:lpstr>
      <vt:lpstr>Times New Roman</vt:lpstr>
      <vt:lpstr>UTM Avo</vt:lpstr>
      <vt:lpstr>Wingdings</vt:lpstr>
      <vt:lpstr>字魂36号-正文宋楷</vt:lpstr>
      <vt:lpstr>方正稚艺简体</vt:lpstr>
      <vt:lpstr>Office 主题​​</vt:lpstr>
      <vt:lpstr>2_Office 主题​​</vt:lpstr>
      <vt:lpstr>1_Office 主题</vt:lpstr>
      <vt:lpstr>3_Office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THI NGUYET</cp:lastModifiedBy>
  <cp:revision>59</cp:revision>
  <dcterms:created xsi:type="dcterms:W3CDTF">2022-07-17T05:49:10Z</dcterms:created>
  <dcterms:modified xsi:type="dcterms:W3CDTF">2024-08-24T09:46:35Z</dcterms:modified>
</cp:coreProperties>
</file>