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817" r:id="rId2"/>
    <p:sldMasterId id="2147483843" r:id="rId3"/>
    <p:sldMasterId id="2147483862" r:id="rId4"/>
    <p:sldMasterId id="2147483906" r:id="rId5"/>
    <p:sldMasterId id="2147483934" r:id="rId6"/>
    <p:sldMasterId id="2147483952" r:id="rId7"/>
  </p:sldMasterIdLst>
  <p:notesMasterIdLst>
    <p:notesMasterId r:id="rId66"/>
  </p:notesMasterIdLst>
  <p:handoutMasterIdLst>
    <p:handoutMasterId r:id="rId67"/>
  </p:handoutMasterIdLst>
  <p:sldIdLst>
    <p:sldId id="373" r:id="rId8"/>
    <p:sldId id="374" r:id="rId9"/>
    <p:sldId id="375" r:id="rId10"/>
    <p:sldId id="363" r:id="rId11"/>
    <p:sldId id="475" r:id="rId12"/>
    <p:sldId id="476" r:id="rId13"/>
    <p:sldId id="477" r:id="rId14"/>
    <p:sldId id="478" r:id="rId15"/>
    <p:sldId id="479" r:id="rId16"/>
    <p:sldId id="365" r:id="rId17"/>
    <p:sldId id="352" r:id="rId18"/>
    <p:sldId id="364" r:id="rId19"/>
    <p:sldId id="337" r:id="rId20"/>
    <p:sldId id="361" r:id="rId21"/>
    <p:sldId id="481" r:id="rId22"/>
    <p:sldId id="482" r:id="rId23"/>
    <p:sldId id="450" r:id="rId24"/>
    <p:sldId id="448" r:id="rId25"/>
    <p:sldId id="483" r:id="rId26"/>
    <p:sldId id="451" r:id="rId27"/>
    <p:sldId id="452" r:id="rId28"/>
    <p:sldId id="433" r:id="rId29"/>
    <p:sldId id="515" r:id="rId30"/>
    <p:sldId id="435" r:id="rId31"/>
    <p:sldId id="490" r:id="rId32"/>
    <p:sldId id="491" r:id="rId33"/>
    <p:sldId id="492" r:id="rId34"/>
    <p:sldId id="493" r:id="rId35"/>
    <p:sldId id="459" r:id="rId36"/>
    <p:sldId id="460" r:id="rId37"/>
    <p:sldId id="496" r:id="rId38"/>
    <p:sldId id="494" r:id="rId39"/>
    <p:sldId id="497" r:id="rId40"/>
    <p:sldId id="495" r:id="rId41"/>
    <p:sldId id="508" r:id="rId42"/>
    <p:sldId id="430" r:id="rId43"/>
    <p:sldId id="498" r:id="rId44"/>
    <p:sldId id="499" r:id="rId45"/>
    <p:sldId id="500" r:id="rId46"/>
    <p:sldId id="501" r:id="rId47"/>
    <p:sldId id="505" r:id="rId48"/>
    <p:sldId id="509" r:id="rId49"/>
    <p:sldId id="510" r:id="rId50"/>
    <p:sldId id="503" r:id="rId51"/>
    <p:sldId id="504" r:id="rId52"/>
    <p:sldId id="511" r:id="rId53"/>
    <p:sldId id="512" r:id="rId54"/>
    <p:sldId id="513" r:id="rId55"/>
    <p:sldId id="514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3" autoAdjust="0"/>
    <p:restoredTop sz="94364" autoAdjust="0"/>
  </p:normalViewPr>
  <p:slideViewPr>
    <p:cSldViewPr snapToGrid="0" showGuides="1">
      <p:cViewPr varScale="1">
        <p:scale>
          <a:sx n="83" d="100"/>
          <a:sy n="83" d="100"/>
        </p:scale>
        <p:origin x="84" y="228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323DF-9283-4A6C-9BDB-EC5B8DC83306}" type="datetimeFigureOut">
              <a:rPr lang="en-US" smtClean="0">
                <a:latin typeface="Times New Roman" pitchFamily="18" charset="0"/>
              </a:rPr>
              <a:t>8/16/2024</a:t>
            </a:fld>
            <a:endParaRPr lang="en-US" dirty="0">
              <a:latin typeface="Times New Roman" pitchFamily="18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ACCE5-B3CB-430C-9C54-8E5CA0820A5F}" type="slidenum">
              <a:rPr lang="en-US" smtClean="0">
                <a:latin typeface="Times New Roman" pitchFamily="18" charset="0"/>
              </a:rPr>
              <a:t>‹#›</a:t>
            </a:fld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25DFAFB-71C1-48B7-8214-8E31A2E46542}" type="datetimeFigureOut">
              <a:rPr lang="en-US" smtClean="0"/>
              <a:pPr/>
              <a:t>8/16/2024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3E24450B-48A1-4EA9-BC69-F5FA574CC8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7321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4450B-48A1-4EA9-BC69-F5FA574CC8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4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382"/>
      </p:ext>
    </p:extLst>
  </p:cSld>
  <p:clrMapOvr>
    <a:masterClrMapping/>
  </p:clrMapOvr>
  <p:transition spd="med" advClick="0" advTm="0">
    <p:push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73818"/>
      </p:ext>
    </p:extLst>
  </p:cSld>
  <p:clrMapOvr>
    <a:masterClrMapping/>
  </p:clrMapOvr>
  <p:transition spd="med" advClick="0" advTm="0">
    <p:push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19709"/>
      </p:ext>
    </p:extLst>
  </p:cSld>
  <p:clrMapOvr>
    <a:masterClrMapping/>
  </p:clrMapOvr>
  <p:transition spd="med" advClick="0" advTm="0">
    <p:push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10209"/>
      </p:ext>
    </p:extLst>
  </p:cSld>
  <p:clrMapOvr>
    <a:masterClrMapping/>
  </p:clrMapOvr>
  <p:transition spd="med" advClick="0" advTm="0">
    <p:push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94524"/>
      </p:ext>
    </p:extLst>
  </p:cSld>
  <p:clrMapOvr>
    <a:masterClrMapping/>
  </p:clrMapOvr>
  <p:transition spd="med" advClick="0" advTm="0">
    <p:push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83703"/>
      </p:ext>
    </p:extLst>
  </p:cSld>
  <p:clrMapOvr>
    <a:masterClrMapping/>
  </p:clrMapOvr>
  <p:transition spd="med" advClick="0" advTm="0">
    <p:push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69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4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5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78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67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659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17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98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2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4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994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46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7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436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3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4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435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6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4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EB712588-04B1-427B-82EE-E8DB90309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FF9F0C5-380F-41C2-899A-BAC0F0927E16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31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19954A3-9DFD-4C44-94BA-B95130A3BA1C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5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07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9333C77-0158-454C-844F-B7AB9BD7DAD4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6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3794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59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87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3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32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373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058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48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10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09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15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62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663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96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79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2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11555"/>
      </p:ext>
    </p:extLst>
  </p:cSld>
  <p:clrMapOvr>
    <a:masterClrMapping/>
  </p:clrMapOvr>
  <p:transition spd="med" advClick="0" advTm="0">
    <p:push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33612"/>
      </p:ext>
    </p:extLst>
  </p:cSld>
  <p:clrMapOvr>
    <a:masterClrMapping/>
  </p:clrMapOvr>
  <p:transition spd="med" advClick="0" advTm="0">
    <p:push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39050"/>
      </p:ext>
    </p:extLst>
  </p:cSld>
  <p:clrMapOvr>
    <a:masterClrMapping/>
  </p:clrMapOvr>
  <p:transition spd="med" advClick="0" advTm="0">
    <p:push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1022"/>
      </p:ext>
    </p:extLst>
  </p:cSld>
  <p:clrMapOvr>
    <a:masterClrMapping/>
  </p:clrMapOvr>
  <p:transition spd="med" advClick="0" advTm="0">
    <p:push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70568"/>
      </p:ext>
    </p:extLst>
  </p:cSld>
  <p:clrMapOvr>
    <a:masterClrMapping/>
  </p:clrMapOvr>
  <p:transition spd="med" advClick="0" advTm="0">
    <p:push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91839"/>
      </p:ext>
    </p:extLst>
  </p:cSld>
  <p:clrMapOvr>
    <a:masterClrMapping/>
  </p:clrMapOvr>
  <p:transition spd="med" advClick="0" advTm="0">
    <p:push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57106"/>
      </p:ext>
    </p:extLst>
  </p:cSld>
  <p:clrMapOvr>
    <a:masterClrMapping/>
  </p:clrMapOvr>
  <p:transition spd="med" advClick="0" advTm="0">
    <p:push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4170"/>
      </p:ext>
    </p:extLst>
  </p:cSld>
  <p:clrMapOvr>
    <a:masterClrMapping/>
  </p:clrMapOvr>
  <p:transition spd="med" advClick="0" advTm="0">
    <p:push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731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3665"/>
      </p:ext>
    </p:extLst>
  </p:cSld>
  <p:clrMapOvr>
    <a:masterClrMapping/>
  </p:clrMapOvr>
  <p:transition spd="med" advClick="0" advTm="0">
    <p:push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196302"/>
      </p:ext>
    </p:extLst>
  </p:cSld>
  <p:clrMapOvr>
    <a:masterClrMapping/>
  </p:clrMapOvr>
  <p:transition spd="med" advClick="0" advTm="0">
    <p:push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8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659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659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659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659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13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584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12183"/>
      </p:ext>
    </p:extLst>
  </p:cSld>
  <p:clrMapOvr>
    <a:masterClrMapping/>
  </p:clrMapOvr>
  <p:transition spd="med" advClick="0" advTm="0">
    <p:push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82394"/>
      </p:ext>
    </p:extLst>
  </p:cSld>
  <p:clrMapOvr>
    <a:masterClrMapping/>
  </p:clrMapOvr>
  <p:transition spd="med" advClick="0" advTm="0">
    <p:push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77034"/>
      </p:ext>
    </p:extLst>
  </p:cSld>
  <p:clrMapOvr>
    <a:masterClrMapping/>
  </p:clrMapOvr>
  <p:transition spd="med" advClick="0" advTm="0">
    <p:push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0454"/>
      </p:ext>
    </p:extLst>
  </p:cSld>
  <p:clrMapOvr>
    <a:masterClrMapping/>
  </p:clrMapOvr>
  <p:transition spd="med" advClick="0" advTm="0">
    <p:push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29773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image" Target="../media/image2.jpg"/><Relationship Id="rId27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3.png"/><Relationship Id="rId28" Type="http://schemas.openxmlformats.org/officeDocument/2006/relationships/image" Target="../media/image8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2.jpg"/><Relationship Id="rId27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  <p:sldLayoutId id="2147483966" r:id="rId13"/>
    <p:sldLayoutId id="2147483967" r:id="rId14"/>
    <p:sldLayoutId id="2147483968" r:id="rId15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  <a:latin typeface="Times New Roman" pitchFamily="18" charset="0"/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8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800">
                <a:defRPr/>
              </a:pPr>
              <a:t>‹#›</a:t>
            </a:fld>
            <a:endParaRPr lang="en-GB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6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969" r:id="rId19"/>
    <p:sldLayoutId id="214748397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E2D0FA1A-F1DE-4B76-A187-87FAE0EB2F92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/>
            <a:fld id="{D57F1E4F-1CFF-5643-939E-217C01CDF565}" type="slidenum">
              <a:rPr lang="en-US" smtClean="0">
                <a:solidFill>
                  <a:srgbClr val="90C226"/>
                </a:solidFill>
              </a:rPr>
              <a:pPr defTabSz="685800"/>
              <a:t>‹#›</a:t>
            </a:fld>
            <a:endParaRPr lang="en-US" dirty="0">
              <a:solidFill>
                <a:srgbClr val="90C226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75"/>
            <a:ext cx="9144000" cy="508055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676554" y="369639"/>
            <a:ext cx="7778932" cy="4466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689160" y="1570841"/>
            <a:ext cx="2673032" cy="33581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5820691" y="2381004"/>
            <a:ext cx="2673032" cy="35611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10012" y="174147"/>
            <a:ext cx="1249546" cy="281958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6491960" y="3173579"/>
            <a:ext cx="1233161" cy="302544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714324" y="4218855"/>
            <a:ext cx="3003214" cy="117202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3961988" y="3356779"/>
            <a:ext cx="1204774" cy="273677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337823" y="-223186"/>
            <a:ext cx="3003214" cy="117202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3812133" y="-893917"/>
            <a:ext cx="1204774" cy="27367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6175938" y="-1009487"/>
            <a:ext cx="1233161" cy="302544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7190367" y="784262"/>
            <a:ext cx="2520150" cy="9835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6377665" y="-28717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99122" y="-21693138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5738" y="15302842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130209" y="-4107984"/>
            <a:ext cx="1913024" cy="1913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508" y="105596"/>
            <a:ext cx="953864" cy="9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8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80" r:id="rId18"/>
    <p:sldLayoutId id="2147483971" r:id="rId19"/>
    <p:sldLayoutId id="214748397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99976455-BB80-4B3C-918F-82CA600BB23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 defTabSz="685800"/>
            <a:fld id="{D76CDBA2-F06D-4326-98FF-FF18A8A25F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48" r:id="rId12"/>
    <p:sldLayoutId id="2147483949" r:id="rId13"/>
    <p:sldLayoutId id="214748397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74" r:id="rId14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E7A8D091-6DC5-409E-B12C-CE976C70648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2024/8/16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fld id="{24CFF1D5-012B-493C-A816-C5807439B2A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slide" Target="slide25.xml"/><Relationship Id="rId5" Type="http://schemas.openxmlformats.org/officeDocument/2006/relationships/image" Target="../media/image47.jpeg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.wdp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28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6" y="638978"/>
            <a:ext cx="7557571" cy="3701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5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3711082" y="184766"/>
            <a:ext cx="1401719" cy="309341"/>
            <a:chOff x="0" y="0"/>
            <a:chExt cx="3737918" cy="82490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61568"/>
              <a:ext cx="747584" cy="74758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BD6F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55211" y="175160"/>
              <a:ext cx="330859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747584" y="61568"/>
              <a:ext cx="747584" cy="74758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grpSp>
          <p:nvGrpSpPr>
            <p:cNvPr id="13" name="Group 13"/>
            <p:cNvGrpSpPr/>
            <p:nvPr/>
          </p:nvGrpSpPr>
          <p:grpSpPr>
            <a:xfrm>
              <a:off x="2990334" y="61568"/>
              <a:ext cx="747584" cy="74758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87B1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841275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084027" y="137661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1495167" y="0"/>
              <a:ext cx="747584" cy="74758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E6FF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719926" y="76093"/>
              <a:ext cx="298067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 dirty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2242751" y="37227"/>
              <a:ext cx="747584" cy="747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9EBA1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2336443" y="108595"/>
              <a:ext cx="560200" cy="649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457223" rtl="0" eaLnBrk="1" fontAlgn="auto" latinLnBrk="0" hangingPunct="1">
                <a:lnSpc>
                  <a:spcPts val="18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3" b="0" i="0" u="none" strike="noStrike" kern="1200" cap="none" spc="0" normalizeH="0" baseline="0" noProof="0">
                  <a:ln>
                    <a:noFill/>
                  </a:ln>
                  <a:solidFill>
                    <a:srgbClr val="FFFEF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80231">
            <a:off x="257027" y="2923240"/>
            <a:ext cx="415916" cy="415916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80231">
            <a:off x="179572" y="258438"/>
            <a:ext cx="431208" cy="440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682344">
            <a:off x="117803" y="528741"/>
            <a:ext cx="1174212" cy="384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07727" y="2029921"/>
            <a:ext cx="555299" cy="61950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73635" y="1158970"/>
            <a:ext cx="415916" cy="415916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1069825" y="490902"/>
            <a:ext cx="668423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.... </a:t>
            </a:r>
            <a:r>
              <a:rPr kumimoji="0" lang="en-US" sz="33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0" b="1" i="0" u="none" strike="noStrike" kern="1200" cap="none" spc="-10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300" b="1" i="0" u="none" strike="noStrike" kern="1200" cap="none" spc="-10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29"/>
          <p:cNvSpPr txBox="1"/>
          <p:nvPr/>
        </p:nvSpPr>
        <p:spPr>
          <a:xfrm>
            <a:off x="3037149" y="1036819"/>
            <a:ext cx="264818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endParaRPr kumimoji="0" lang="en-US" sz="3600" b="1" i="0" u="none" strike="noStrike" kern="1200" cap="none" spc="-10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21" y="1652372"/>
            <a:ext cx="416088" cy="41608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32243" y="1611299"/>
            <a:ext cx="786938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457223">
              <a:lnSpc>
                <a:spcPts val="4800"/>
              </a:lnSpc>
              <a:spcBef>
                <a:spcPct val="0"/>
              </a:spcBef>
              <a:defRPr/>
            </a:pPr>
            <a:r>
              <a:rPr lang="en-US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 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-1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9227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370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81978" y="512013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+mj-lt"/>
              </a:rPr>
              <a:t>Em hãy lựa chọn loại đồng hồ mà em thích theo gợi ý trong Hình 1 và nêu ý tưởng thiết kế đồng hồ đồ chơi loại đó.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170761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248"/>
          <p:cNvSpPr txBox="1"/>
          <p:nvPr/>
        </p:nvSpPr>
        <p:spPr>
          <a:xfrm>
            <a:off x="2611263" y="134301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Thảo</a:t>
            </a:r>
            <a:r>
              <a:rPr lang="en-US" altLang="zh-CN" sz="2800" b="1" dirty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luận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nhóm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đôi</a:t>
            </a:r>
            <a:r>
              <a:rPr lang="en-US" altLang="zh-CN" sz="2800" b="1" dirty="0" smtClean="0">
                <a:solidFill>
                  <a:srgbClr val="FF0000"/>
                </a:solidFill>
                <a:latin typeface="Segoe Print" pitchFamily="2" charset="0"/>
                <a:ea typeface="宋体" panose="02010600030101010101" pitchFamily="2" charset="-122"/>
              </a:rPr>
              <a:t> </a:t>
            </a:r>
            <a:endParaRPr lang="en-US" altLang="zh-CN" sz="2800" b="1" dirty="0">
              <a:solidFill>
                <a:srgbClr val="FF0000"/>
              </a:solidFill>
              <a:latin typeface="Segoe Print" pitchFamily="2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68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563958" y="3771299"/>
            <a:ext cx="8580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Nêu 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các bước để thiết kế được một chiếc đồng hồ đồ chơi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78" y="506824"/>
            <a:ext cx="8580042" cy="333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1177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VỀ SẢN PHẨM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244469" y="528858"/>
            <a:ext cx="838173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ác bước </a:t>
            </a:r>
            <a:r>
              <a:rPr lang="vi-VN" sz="2400" b="1" dirty="0">
                <a:solidFill>
                  <a:srgbClr val="0000CC"/>
                </a:solidFill>
                <a:latin typeface="+mj-lt"/>
              </a:rPr>
              <a:t>để thiết kế được một chiếc đồng hồ đồ </a:t>
            </a:r>
            <a:r>
              <a:rPr lang="vi-VN" sz="2400" b="1" dirty="0" smtClean="0">
                <a:solidFill>
                  <a:srgbClr val="0000CC"/>
                </a:solidFill>
                <a:latin typeface="+mj-lt"/>
              </a:rPr>
              <a:t>chơi</a:t>
            </a:r>
            <a:r>
              <a:rPr lang="en-US" sz="2400" b="1" dirty="0" smtClean="0">
                <a:solidFill>
                  <a:srgbClr val="0000CC"/>
                </a:solidFill>
                <a:latin typeface="+mj-lt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m hãy lựa chọn loại đồng hồ mà em thích theo gợi ý trong Hình 1 và nêu ý tưởng thiết kế đồng hồ đồ chơi loại đó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63" y="3328519"/>
            <a:ext cx="3819906" cy="181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1"/>
          <p:cNvSpPr/>
          <p:nvPr/>
        </p:nvSpPr>
        <p:spPr>
          <a:xfrm>
            <a:off x="252539" y="1211856"/>
            <a:ext cx="8580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i="1" dirty="0">
                <a:latin typeface="Times New Roman" pitchFamily="18" charset="0"/>
              </a:rPr>
              <a:t>Bước 1: Hình thành ý tưởng về chiếc đồng hồ đồ chơi. </a:t>
            </a:r>
            <a:endParaRPr lang="en-US" sz="2400" i="1" dirty="0" smtClean="0">
              <a:latin typeface="Times New Roman" pitchFamily="18" charset="0"/>
            </a:endParaRPr>
          </a:p>
          <a:p>
            <a:r>
              <a:rPr lang="vi-VN" sz="2400" i="1" dirty="0" smtClean="0">
                <a:latin typeface="Times New Roman" pitchFamily="18" charset="0"/>
              </a:rPr>
              <a:t>Bước </a:t>
            </a:r>
            <a:r>
              <a:rPr lang="vi-VN" sz="2400" i="1" dirty="0">
                <a:latin typeface="Times New Roman" pitchFamily="18" charset="0"/>
              </a:rPr>
              <a:t>2: Vẽ phác thảo và lựa chọn vật liệu, dụng cụ. </a:t>
            </a:r>
            <a:endParaRPr lang="en-US" sz="2400" i="1" dirty="0" smtClean="0">
              <a:latin typeface="Times New Roman" pitchFamily="18" charset="0"/>
            </a:endParaRPr>
          </a:p>
          <a:p>
            <a:r>
              <a:rPr lang="vi-VN" sz="2400" i="1" dirty="0" smtClean="0">
                <a:latin typeface="Times New Roman" pitchFamily="18" charset="0"/>
              </a:rPr>
              <a:t>Bước </a:t>
            </a:r>
            <a:r>
              <a:rPr lang="vi-VN" sz="2400" i="1" dirty="0">
                <a:latin typeface="Times New Roman" pitchFamily="18" charset="0"/>
              </a:rPr>
              <a:t>3: Làm sản phẩm mẫu.</a:t>
            </a:r>
            <a:endParaRPr lang="en-US" sz="2400" dirty="0">
              <a:latin typeface="Times New Roman" pitchFamily="18" charset="0"/>
            </a:endParaRPr>
          </a:p>
          <a:p>
            <a:r>
              <a:rPr lang="vi-VN" sz="2400" i="1" dirty="0">
                <a:latin typeface="Times New Roman" pitchFamily="18" charset="0"/>
              </a:rPr>
              <a:t>Bước 4: Đánh giá và hoàn thiện chiếc đồng hồ đồ chơi.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8348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630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964291"/>
            <a:ext cx="635086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4" y="1829584"/>
            <a:ext cx="8818646" cy="3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46312" y="630641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23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931281" y="133293"/>
            <a:ext cx="801441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VẼ PHÁC THẢO SẢN PHẨM VÀ LỰA CHỌN VẬT LIỆU, DỤNG CỤ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1"/>
          <p:cNvSpPr/>
          <p:nvPr/>
        </p:nvSpPr>
        <p:spPr>
          <a:xfrm>
            <a:off x="325354" y="1053570"/>
            <a:ext cx="86203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</a:rPr>
              <a:t>Em hãy vẽ phác thảo sản phẩm đồng hồ đồ chơi mà em biết thiết kế dựa vào gợi ý trong Hình 2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ản vẽ phác thảo đồng hồ báo thứ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0" y="2355835"/>
            <a:ext cx="2544897" cy="233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1"/>
          <p:cNvSpPr/>
          <p:nvPr/>
        </p:nvSpPr>
        <p:spPr>
          <a:xfrm>
            <a:off x="3635566" y="2243492"/>
            <a:ext cx="486394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 err="1">
                <a:latin typeface="Times New Roman" pitchFamily="18" charset="0"/>
              </a:rPr>
              <a:t>Mô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tả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về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sản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phẩm</a:t>
            </a:r>
            <a:r>
              <a:rPr lang="en-US" sz="2400" i="1" dirty="0">
                <a:latin typeface="Times New Roman" pitchFamily="18" charset="0"/>
              </a:rPr>
              <a:t>:</a:t>
            </a: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dạng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chắc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chắn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thẩm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mĩ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liệu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Giấy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bìa</a:t>
            </a:r>
            <a:endParaRPr lang="en-US" sz="2400" i="1" dirty="0">
              <a:latin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</a:rPr>
              <a:t> - </a:t>
            </a:r>
            <a:r>
              <a:rPr lang="en-US" sz="2400" i="1" dirty="0" err="1">
                <a:latin typeface="Times New Roman" pitchFamily="18" charset="0"/>
              </a:rPr>
              <a:t>Dụng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cụ</a:t>
            </a:r>
            <a:r>
              <a:rPr lang="en-US" sz="2400" i="1" dirty="0">
                <a:latin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</a:rPr>
              <a:t>kéo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hồ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dán</a:t>
            </a:r>
            <a:r>
              <a:rPr lang="en-US" sz="2400" i="1" dirty="0">
                <a:latin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</a:rPr>
              <a:t>màu</a:t>
            </a:r>
            <a:r>
              <a:rPr lang="en-US" sz="2400" i="1" dirty="0">
                <a:latin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</a:rPr>
              <a:t>vẽ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10" name="Hình chữ nhật 1"/>
          <p:cNvSpPr/>
          <p:nvPr/>
        </p:nvSpPr>
        <p:spPr>
          <a:xfrm>
            <a:off x="661012" y="1900777"/>
            <a:ext cx="48639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báo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</a:rPr>
              <a:t>thức</a:t>
            </a:r>
            <a:endParaRPr lang="en-US" sz="2400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59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1990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(TIẾT 2)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</a:rPr>
              <a:t>Thiết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kế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sản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phẩm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thủ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kĩ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thuật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hướng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dẫn</a:t>
            </a:r>
            <a:r>
              <a:rPr lang="en-US" sz="2000" dirty="0" smtClean="0">
                <a:latin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54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5" name="Picture 23" descr="rung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5257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5" descr="Con-s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86150"/>
            <a:ext cx="13001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758429"/>
            <a:ext cx="1657350" cy="323934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</a:p>
          <a:p>
            <a:pPr algn="ctr">
              <a:defRPr/>
            </a:pPr>
            <a:endParaRPr lang="en-US" b="1" dirty="0">
              <a:ln w="38100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100" b="1" dirty="0">
                <a:ln w="38100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</p:txBody>
      </p:sp>
      <p:pic>
        <p:nvPicPr>
          <p:cNvPr id="49163" name="Picture 11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2" y="971550"/>
            <a:ext cx="104179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"/>
            <a:ext cx="1952625" cy="17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20DC592E-954E-45B0-8941-2A167CC793E2}"/>
              </a:ext>
            </a:extLst>
          </p:cNvPr>
          <p:cNvSpPr/>
          <p:nvPr/>
        </p:nvSpPr>
        <p:spPr>
          <a:xfrm>
            <a:off x="1143000" y="4492487"/>
            <a:ext cx="1205120" cy="487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0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9" name="TextBox 25"/>
          <p:cNvSpPr txBox="1">
            <a:spLocks noChangeArrowheads="1"/>
          </p:cNvSpPr>
          <p:nvPr/>
        </p:nvSpPr>
        <p:spPr bwMode="auto">
          <a:xfrm>
            <a:off x="451692" y="571502"/>
            <a:ext cx="8306718" cy="265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Yêu cầu sản phẩm để làm đồng hồ đồ chơi đeo tay là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: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pPr algn="ctr"/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Đúng hình dạng, chắc chắn, thẩm mĩ.</a:t>
            </a:r>
          </a:p>
          <a:p>
            <a:r>
              <a:rPr lang="vi-VN" sz="2800" dirty="0">
                <a:latin typeface="Times New Roman" pitchFamily="18" charset="0"/>
              </a:rPr>
              <a:t>B. Đúng hình dạng, cứng cáp, cổ hủ.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sắc. lỏng lẻo, cầu kì.</a:t>
            </a:r>
          </a:p>
          <a:p>
            <a:r>
              <a:rPr lang="vi-VN" sz="2800" dirty="0">
                <a:latin typeface="Times New Roman" pitchFamily="18" charset="0"/>
              </a:rPr>
              <a:t>D. Đơn giản, tinh tế, đắt tiền.</a:t>
            </a:r>
          </a:p>
        </p:txBody>
      </p:sp>
      <p:sp>
        <p:nvSpPr>
          <p:cNvPr id="7" name="Curved Left Arrow 6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1222" name="Picture 3" descr="E:\Tieu hoc\2017 - 2018\DAY TOT\soc va hat 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467" y="3759881"/>
            <a:ext cx="1523167" cy="116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29150" y="5715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8" y="166587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5_CC1_S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029450" y="417195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52249" name="Picture 2" descr="E:\Tieu hoc\2017 - 2018\DAY TOT\khi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32" y="4050781"/>
            <a:ext cx="822820" cy="87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extBox 25">
            <a:extLst>
              <a:ext uri="{FF2B5EF4-FFF2-40B4-BE49-F238E27FC236}">
                <a16:creationId xmlns:a16="http://schemas.microsoft.com/office/drawing/2014/main" id="{FD00F54D-71A2-9AB7-7E11-4F2D2B8F1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75" y="754555"/>
            <a:ext cx="8494005" cy="308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Ý nào sau đây không đúng khi nói về mô tả về đồng hồ 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ồ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chơi đeo tay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Vật liệu là giấy bìa.</a:t>
            </a:r>
          </a:p>
          <a:p>
            <a:r>
              <a:rPr lang="vi-VN" sz="2800" dirty="0">
                <a:latin typeface="Times New Roman" pitchFamily="18" charset="0"/>
              </a:rPr>
              <a:t>B. Dụng cụ là kéo, hồ dán, màu vẽ.</a:t>
            </a:r>
          </a:p>
          <a:p>
            <a:r>
              <a:rPr lang="vi-VN" sz="2800" dirty="0">
                <a:latin typeface="Times New Roman" pitchFamily="18" charset="0"/>
              </a:rPr>
              <a:t>C. Nhiều màu sắc, cầu kì và sang trọng.</a:t>
            </a:r>
          </a:p>
          <a:p>
            <a:r>
              <a:rPr lang="vi-VN" sz="2800" dirty="0">
                <a:latin typeface="Times New Roman" pitchFamily="18" charset="0"/>
              </a:rPr>
              <a:t>D. Yêu cầu đúng hình dạng, chắc chắn, thẩm mĩ.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338766" y="2890941"/>
            <a:ext cx="592781" cy="55344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rved Left Arrow 9">
            <a:hlinkClick r:id="rId3" action="ppaction://hlinksldjump"/>
          </p:cNvPr>
          <p:cNvSpPr/>
          <p:nvPr/>
        </p:nvSpPr>
        <p:spPr>
          <a:xfrm>
            <a:off x="7200900" y="4114800"/>
            <a:ext cx="400050" cy="6286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8" name="Picture 14" descr="chim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270" y="3021249"/>
            <a:ext cx="952548" cy="9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22668" y="38102"/>
            <a:ext cx="2457450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endParaRPr lang="en-US" sz="12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CHINH PHỤC RỪNG XANH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5FA11-195D-A29A-55F8-8D37E059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0DDD2B-B7E1-159C-1CB7-2254C391E889}"/>
              </a:ext>
            </a:extLst>
          </p:cNvPr>
          <p:cNvSpPr/>
          <p:nvPr/>
        </p:nvSpPr>
        <p:spPr>
          <a:xfrm>
            <a:off x="906883" y="930007"/>
            <a:ext cx="7631569" cy="308546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</a:rPr>
              <a:t>Bước nào quan trọng nhất để thiết kế một sản phẩm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</a:rPr>
              <a:t>?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</a:endParaRPr>
          </a:p>
          <a:p>
            <a:endParaRPr lang="vi-VN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</a:rPr>
              <a:t>A. Lên ý tưởng thiết kế.</a:t>
            </a:r>
          </a:p>
          <a:p>
            <a:r>
              <a:rPr lang="vi-VN" sz="2800" dirty="0">
                <a:latin typeface="Times New Roman" pitchFamily="18" charset="0"/>
              </a:rPr>
              <a:t>B. Bắt tay vào thiết kế.</a:t>
            </a:r>
          </a:p>
          <a:p>
            <a:r>
              <a:rPr lang="vi-VN" sz="2800" dirty="0">
                <a:latin typeface="Times New Roman" pitchFamily="18" charset="0"/>
              </a:rPr>
              <a:t>C. Tìm được dụng cụ phù hợp.</a:t>
            </a:r>
          </a:p>
          <a:p>
            <a:r>
              <a:rPr lang="vi-VN" sz="2800" dirty="0">
                <a:latin typeface="Times New Roman" pitchFamily="18" charset="0"/>
              </a:rPr>
              <a:t>D. Chọn được màu sắc vật liệu.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778379" y="2148323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1785" y="2125188"/>
            <a:ext cx="430262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827473"/>
            <a:ext cx="720090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1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thủ công kĩ thuật đơn giản theo hướng dẫn.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32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1"/>
          <p:cNvSpPr/>
          <p:nvPr/>
        </p:nvSpPr>
        <p:spPr>
          <a:xfrm>
            <a:off x="310492" y="952639"/>
            <a:ext cx="85800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 các bước để làm đồng đồ chơi theo bản phác thảo và ý tưởng thiết kế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400" b="1" cap="none" spc="0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281977" y="2315535"/>
            <a:ext cx="55679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1: Làm mặt số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2: Làm quai đeo và núm vặn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3: Làm bộ kim đồng hồ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4: Gắn các bộ phận để hoàn thiện đồng hồ đồ chơi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"/>
          <a:stretch/>
        </p:blipFill>
        <p:spPr bwMode="auto">
          <a:xfrm>
            <a:off x="6015210" y="1943031"/>
            <a:ext cx="2655066" cy="251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7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481125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2800" b="1" dirty="0">
              <a:solidFill>
                <a:srgbClr val="FF0000"/>
              </a:solidFill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97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1405622" y="45159"/>
            <a:ext cx="78426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LÀM SẢN PHẨM MẪU</a:t>
            </a:r>
            <a:endParaRPr lang="vi-VN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129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219" y="738130"/>
            <a:ext cx="8846545" cy="40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0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198" y="859315"/>
            <a:ext cx="7722824" cy="37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3" y="170898"/>
            <a:ext cx="82936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"/>
          <p:cNvSpPr/>
          <p:nvPr/>
        </p:nvSpPr>
        <p:spPr>
          <a:xfrm>
            <a:off x="475744" y="3432666"/>
            <a:ext cx="81284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quai đeo và núm vặn</a:t>
            </a:r>
          </a:p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mặt số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Gắn các bộ phận để hoàn thiện đồng hồ đồ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Bước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: Làm bộ kim đồng hồ</a:t>
            </a:r>
          </a:p>
          <a:p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m hãy vẽ phác thảo sản phẩm đồng hồ đồ chơi mà em biết thiết kế dựa vào gợi ý trong Hình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/>
        </p:blipFill>
        <p:spPr bwMode="auto">
          <a:xfrm>
            <a:off x="286439" y="1112704"/>
            <a:ext cx="8317733" cy="228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5412" y="3316599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5411" y="3757274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411" y="4117290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5412" y="4453183"/>
            <a:ext cx="385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1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/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500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5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3)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067083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388145" y="2240461"/>
            <a:ext cx="599492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dirty="0">
                <a:latin typeface="+mj-lt"/>
              </a:rPr>
              <a:t>Vẽ phác thảo, nêu được ý tưởng thiết kế một sản phẩm công nghệ do HS tự chọn.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6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67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Bàn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gì làm áo nõn nà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Bàn gì đốt hết cửa nhà, ruộng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nương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(Là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vi-VN" sz="2800" dirty="0">
                <a:solidFill>
                  <a:srgbClr val="0000CC"/>
                </a:solidFill>
                <a:latin typeface="+mj-lt"/>
              </a:rPr>
              <a:t>Cái bàn </a:t>
            </a:r>
            <a:r>
              <a:rPr lang="vi-VN" sz="2800" dirty="0" smtClean="0">
                <a:solidFill>
                  <a:srgbClr val="0000CC"/>
                </a:solidFill>
                <a:latin typeface="+mj-lt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9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</a:p>
          <a:p>
            <a:pPr lvl="0"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Thân em xưa ở bụi tre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Mùa đông xếp lại mùa hè mở ra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170322" y="1080032"/>
            <a:ext cx="7093599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</a:p>
          <a:p>
            <a:r>
              <a:rPr lang="vi-VN" sz="2800" dirty="0">
                <a:latin typeface="+mj-lt"/>
                <a:cs typeface="Times New Roman" pitchFamily="18" charset="0"/>
              </a:rPr>
              <a:t>Tính ưa chính xác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Tấm lòng thẳng ngay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vi-VN" sz="2800" dirty="0" smtClean="0">
                <a:latin typeface="+mj-lt"/>
                <a:cs typeface="Times New Roman" pitchFamily="18" charset="0"/>
              </a:rPr>
              <a:t>Giúp </a:t>
            </a:r>
            <a:r>
              <a:rPr lang="vi-VN" sz="2800" dirty="0">
                <a:latin typeface="+mj-lt"/>
                <a:cs typeface="Times New Roman" pitchFamily="18" charset="0"/>
              </a:rPr>
              <a:t>trò hàng ngày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vi-VN" sz="2800" dirty="0" smtClean="0">
                <a:latin typeface="+mj-lt"/>
                <a:cs typeface="Times New Roman" pitchFamily="18" charset="0"/>
              </a:rPr>
              <a:t>Học </a:t>
            </a:r>
            <a:r>
              <a:rPr lang="vi-VN" sz="2800" dirty="0">
                <a:latin typeface="+mj-lt"/>
                <a:cs typeface="Times New Roman" pitchFamily="18" charset="0"/>
              </a:rPr>
              <a:t>hành tấn tới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2800" i="1" dirty="0">
                <a:latin typeface="Times New Roman" pitchFamily="18" charset="0"/>
                <a:cs typeface="Times New Roman" pitchFamily="18" charset="0"/>
              </a:rPr>
              <a:t>Là cái gì</a:t>
            </a:r>
            <a:r>
              <a:rPr lang="vi-VN" sz="2800" i="1" dirty="0" smtClean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8" y="3768194"/>
            <a:ext cx="6739953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9363" y="238125"/>
            <a:ext cx="8484802" cy="4690491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6997532" y="2266950"/>
            <a:ext cx="2231208" cy="26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769236" y="1214847"/>
            <a:ext cx="3957452" cy="294141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9866" y="797026"/>
            <a:ext cx="1502177" cy="1519270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8870"/>
            <a:ext cx="2508662" cy="2772229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596" y="335829"/>
            <a:ext cx="922393" cy="9223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0248"/>
          <p:cNvSpPr txBox="1"/>
          <p:nvPr/>
        </p:nvSpPr>
        <p:spPr>
          <a:xfrm>
            <a:off x="2826445" y="2266950"/>
            <a:ext cx="3784921" cy="604236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600" b="1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LUYỆN TẬP</a:t>
            </a:r>
            <a:endParaRPr lang="en-US" altLang="zh-CN" sz="3600" b="1" dirty="0">
              <a:solidFill>
                <a:srgbClr val="FF0000"/>
              </a:solidFill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057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1"/>
          <p:cNvSpPr/>
          <p:nvPr/>
        </p:nvSpPr>
        <p:spPr>
          <a:xfrm>
            <a:off x="475744" y="170898"/>
            <a:ext cx="77208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ắp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xếp 3 đồ vật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vào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nhóm tương ứng.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6771" y="1204670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69465" y="1204670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0294" y="1204670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Hình chữ nhật 1"/>
          <p:cNvSpPr/>
          <p:nvPr/>
        </p:nvSpPr>
        <p:spPr>
          <a:xfrm>
            <a:off x="5770317" y="632562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àn là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ình chữ nhật 1"/>
          <p:cNvSpPr/>
          <p:nvPr/>
        </p:nvSpPr>
        <p:spPr>
          <a:xfrm>
            <a:off x="2901933" y="632561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 giấy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ình chữ nhật 1"/>
          <p:cNvSpPr/>
          <p:nvPr/>
        </p:nvSpPr>
        <p:spPr>
          <a:xfrm>
            <a:off x="4336147" y="632563"/>
            <a:ext cx="159542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 tính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2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8.82444E-7 L -0.32899 0.33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67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82444E-7 L -0.21076 0.346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17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82444E-7 L 0.37466 0.363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3" y="18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2" grpId="0" animBg="1"/>
      <p:bldP spid="13" grpId="0" animBg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“HIỂU SÂU BIẾT RỘNG”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59529" y="1080030"/>
            <a:ext cx="8624942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Mỗi đội phụ trách một nhóm sản phẩm.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Trong 2 phút, thành viên mỗi đội lần lượt lên bảng viết những từ khác cũng thuộc nhóm của mình lên bản.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+ Nhóm nào ghi được nhiều sản phẩm nhất sẽ là nhóm chiến thắng.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9657" y="3716516"/>
            <a:ext cx="1894901" cy="9474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42351" y="3716516"/>
            <a:ext cx="1894901" cy="9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43180" y="3716516"/>
            <a:ext cx="1894901" cy="9474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605927" y="1080030"/>
            <a:ext cx="8278543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hực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hiện vẽ bản phác thảo của ý tưởng sản phẩm thủ công kĩ thuật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thích.</a:t>
            </a:r>
            <a:endParaRPr lang="en-US" altLang="en-US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4171" y="1731991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5816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28600" y="1080032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79" y="1877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Bảo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dưỡng</a:t>
            </a:r>
            <a:r>
              <a:rPr lang="en-US" sz="2100" dirty="0" smtClean="0">
                <a:latin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</a:rPr>
              <a:t>sửa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chữa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Vận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hành</a:t>
            </a:r>
            <a:r>
              <a:rPr lang="en-US" sz="2100" dirty="0" smtClean="0">
                <a:latin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</a:rPr>
              <a:t>sử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dụng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392220" y="3080508"/>
            <a:ext cx="8708082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Thiết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kế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227041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00252" y="300521"/>
            <a:ext cx="587921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1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lang="en-US" sz="2100" dirty="0">
              <a:solidFill>
                <a:srgbClr val="0000CC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28652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228600" y="1890234"/>
            <a:ext cx="8915400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365" y="3504541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2" y="4088374"/>
            <a:ext cx="706787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3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50147" y="1016231"/>
            <a:ext cx="16573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79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057400" y="236689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629104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942975" y="1940427"/>
            <a:ext cx="7858125" cy="1084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3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I: CÔNG NGHỆ VÀ ĐỜI SỐNG</a:t>
            </a:r>
          </a:p>
          <a:p>
            <a:pPr algn="ctr">
              <a:defRPr/>
            </a:pPr>
            <a:endParaRPr lang="en-US" sz="33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800351"/>
            <a:ext cx="805815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THIẾT KẾ SẢN PHẨM (TIẾT 4)</a:t>
            </a:r>
            <a:endParaRPr lang="en-US" altLang="en-US" sz="3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2746773" y="-13097"/>
            <a:ext cx="4976815" cy="51435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885719" y="2232325"/>
            <a:ext cx="293727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2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1041298"/>
            <a:ext cx="72009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SẢN PHẨM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2457450" y="57150"/>
            <a:ext cx="6000750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defRPr/>
            </a:pP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21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2100" b="1" dirty="0">
                <a:latin typeface="Times New Roman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407685"/>
            <a:ext cx="46291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541929" y="2166926"/>
            <a:ext cx="6915150" cy="831875"/>
            <a:chOff x="2895601" y="3055367"/>
            <a:chExt cx="9220200" cy="1364233"/>
          </a:xfrm>
        </p:grpSpPr>
        <p:sp>
          <p:nvSpPr>
            <p:cNvPr id="25" name="Oval 24"/>
            <p:cNvSpPr/>
            <p:nvPr/>
          </p:nvSpPr>
          <p:spPr>
            <a:xfrm>
              <a:off x="2895601" y="3251463"/>
              <a:ext cx="738967" cy="9165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3581403" y="3278438"/>
              <a:ext cx="322047" cy="916512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gray">
            <a:xfrm>
              <a:off x="3868415" y="3055367"/>
              <a:ext cx="8247386" cy="136423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2519239" y="2232325"/>
            <a:ext cx="5994926" cy="111569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>
                <a:latin typeface="+mj-lt"/>
              </a:rPr>
              <a:t>Thiết kế được một sản phẩm thủ công kĩ thuật do HS tự chọn.</a:t>
            </a:r>
            <a:endParaRPr lang="en-US" sz="24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" y="0"/>
            <a:ext cx="9144000" cy="5080551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45" y="174217"/>
            <a:ext cx="6936767" cy="2227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3" y="2917999"/>
            <a:ext cx="1925975" cy="1613655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809" y="2194785"/>
            <a:ext cx="4021931" cy="322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005" y="685123"/>
            <a:ext cx="5866385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77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“VẬN ĐỘNG THEO NHẠC ”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11489" y="1245285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/>
            <a:r>
              <a:rPr lang="vi-VN" sz="2800" dirty="0">
                <a:cs typeface="Times New Roman" pitchFamily="18" charset="0"/>
              </a:rPr>
              <a:t>Thế giới đồ 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57619" y="327399"/>
            <a:ext cx="4946573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87286" y="1852345"/>
            <a:ext cx="8769427" cy="281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1. Đ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ưa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ra các bước làm sản phẩm thủ công kĩ thuật.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hiết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kế được sản phẩm thủ công kĩ thuật mà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đã tự lên ý tưởng.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94046" y="286008"/>
            <a:ext cx="2489811" cy="1381505"/>
            <a:chOff x="892354" y="3758439"/>
            <a:chExt cx="4278451" cy="2786042"/>
          </a:xfrm>
        </p:grpSpPr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2"/>
            <p:cNvSpPr/>
            <p:nvPr/>
          </p:nvSpPr>
          <p:spPr>
            <a:xfrm>
              <a:off x="1442720" y="5405120"/>
              <a:ext cx="3169920" cy="1139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động</a:t>
              </a:r>
              <a:r>
                <a:rPr kumimoji="0" lang="en-US" sz="24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  <a:p>
              <a:pPr marL="0" marR="0" lvl="0" indent="0" algn="ctr" defTabSz="685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5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198164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79131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1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6" y="-75061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277947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5" y="73099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4" y="848058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400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89614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2" y="90872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130620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0248"/>
          <p:cNvSpPr txBox="1"/>
          <p:nvPr/>
        </p:nvSpPr>
        <p:spPr>
          <a:xfrm>
            <a:off x="1569689" y="1247039"/>
            <a:ext cx="6237009" cy="1281344"/>
          </a:xfrm>
          <a:prstGeom prst="rect">
            <a:avLst/>
          </a:prstGeom>
          <a:noFill/>
          <a:ln w="9525">
            <a:noFill/>
          </a:ln>
        </p:spPr>
        <p:txBody>
          <a:bodyPr wrap="square" lIns="49753" tIns="24876" rIns="49753" bIns="24876">
            <a:spAutoFit/>
          </a:bodyPr>
          <a:lstStyle/>
          <a:p>
            <a:pPr algn="ctr" defTabSz="816443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TRƯNG BÀY SẢN PHẨM </a:t>
            </a:r>
          </a:p>
          <a:p>
            <a:pPr algn="ctr" defTabSz="816443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00CC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TRƯỚC LỚP</a:t>
            </a:r>
            <a:endParaRPr lang="en-US" altLang="zh-CN" sz="3200" b="1" dirty="0">
              <a:solidFill>
                <a:srgbClr val="0000CC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30506" y="251510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SẢN PHẨM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30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159" y="1200838"/>
            <a:ext cx="7171981" cy="31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" y="1339083"/>
            <a:ext cx="8867275" cy="175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2739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95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285751" y="774006"/>
            <a:ext cx="8492490" cy="143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Điền vào dấu ba chấm (…) trong đoạn thông tin dưới đây:</a:t>
            </a:r>
          </a:p>
          <a:p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phẩm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công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anose="02020603050405020304" pitchFamily="18" charset="0"/>
                <a:cs typeface="Times New Roman" pitchFamily="18" charset="0"/>
              </a:rPr>
              <a:t>nghệ</a:t>
            </a:r>
            <a:r>
              <a:rPr lang="en-US" sz="2100" i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………(1)……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………(2)……….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endParaRPr lang="en-US" altLang="en-US" sz="21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221253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</a:rPr>
              <a:t>(1)–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thiết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kế</a:t>
            </a:r>
            <a:r>
              <a:rPr lang="en-US" sz="2100" dirty="0" smtClean="0">
                <a:latin typeface="Times New Roman" panose="02020603050405020304" pitchFamily="18" charset="0"/>
              </a:rPr>
              <a:t> (2)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423673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>
                <a:latin typeface="Times New Roman" panose="02020603050405020304" pitchFamily="18" charset="0"/>
              </a:rPr>
              <a:t>(1) </a:t>
            </a:r>
            <a:r>
              <a:rPr lang="en-US" sz="2100" dirty="0" smtClean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thiết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kế</a:t>
            </a:r>
            <a:r>
              <a:rPr lang="en-US" sz="2100" dirty="0">
                <a:latin typeface="Times New Roman" panose="02020603050405020304" pitchFamily="18" charset="0"/>
              </a:rPr>
              <a:t> (3) –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8613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smtClean="0">
                <a:latin typeface="Times New Roman" panose="02020603050405020304" pitchFamily="18" charset="0"/>
              </a:rPr>
              <a:t>(1)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tìm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</a:rPr>
              <a:t> (</a:t>
            </a:r>
            <a:r>
              <a:rPr lang="en-US" sz="2100" dirty="0" smtClean="0">
                <a:latin typeface="Times New Roman" panose="02020603050405020304" pitchFamily="18" charset="0"/>
              </a:rPr>
              <a:t>2) </a:t>
            </a:r>
            <a:r>
              <a:rPr lang="en-US" sz="2100" dirty="0">
                <a:latin typeface="Times New Roman" panose="02020603050405020304" pitchFamily="18" charset="0"/>
              </a:rPr>
              <a:t>–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sáng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tạo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549050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>
                <a:latin typeface="Times New Roman" panose="02020603050405020304" pitchFamily="18" charset="0"/>
              </a:rPr>
              <a:t>(1) </a:t>
            </a:r>
            <a:r>
              <a:rPr lang="en-US" sz="2100" dirty="0" smtClean="0">
                <a:latin typeface="Times New Roman" panose="02020603050405020304" pitchFamily="18" charset="0"/>
              </a:rPr>
              <a:t>–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xuất</a:t>
            </a:r>
            <a:r>
              <a:rPr lang="en-US" sz="2100" dirty="0" smtClean="0">
                <a:latin typeface="Times New Roman" panose="02020603050405020304" pitchFamily="18" charset="0"/>
              </a:rPr>
              <a:t> (2) </a:t>
            </a:r>
            <a:r>
              <a:rPr lang="en-US" sz="2100" dirty="0">
                <a:latin typeface="Times New Roman" panose="02020603050405020304" pitchFamily="18" charset="0"/>
              </a:rPr>
              <a:t>– </a:t>
            </a:r>
            <a:r>
              <a:rPr lang="en-US" sz="2100" dirty="0" err="1">
                <a:latin typeface="Times New Roman" panose="02020603050405020304" pitchFamily="18" charset="0"/>
              </a:rPr>
              <a:t>sáng</a:t>
            </a:r>
            <a:r>
              <a:rPr lang="en-US" sz="2100" dirty="0">
                <a:latin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85751" y="2201844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600" y="3511782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28599" y="1615789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38125"/>
            <a:ext cx="7886700" cy="993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 AI ĐÚNG”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169895" y="1091428"/>
            <a:ext cx="903532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46014-3ECA-4A7F-945F-2811A24EF870}"/>
              </a:ext>
            </a:extLst>
          </p:cNvPr>
          <p:cNvSpPr txBox="1"/>
          <p:nvPr/>
        </p:nvSpPr>
        <p:spPr>
          <a:xfrm>
            <a:off x="458780" y="1743996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Đánh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giá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2A283-E42E-4CD1-959E-B60A3E916D38}"/>
              </a:ext>
            </a:extLst>
          </p:cNvPr>
          <p:cNvSpPr txBox="1"/>
          <p:nvPr/>
        </p:nvSpPr>
        <p:spPr>
          <a:xfrm>
            <a:off x="458779" y="3768194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</a:rPr>
              <a:t>tưởng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về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.</a:t>
            </a:r>
            <a:r>
              <a:rPr lang="en-US" sz="2100" dirty="0">
                <a:latin typeface="Times New Roman" panose="02020603050405020304" pitchFamily="18" charset="0"/>
              </a:rPr>
              <a:t> 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D7495-CB98-4838-8D4A-10A8B6D220D5}"/>
              </a:ext>
            </a:extLst>
          </p:cNvPr>
          <p:cNvSpPr txBox="1"/>
          <p:nvPr/>
        </p:nvSpPr>
        <p:spPr>
          <a:xfrm>
            <a:off x="458779" y="2392855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</a:rPr>
              <a:t>Làm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mẫu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10E7-9950-42F6-B57B-2C1B91DC6A09}"/>
              </a:ext>
            </a:extLst>
          </p:cNvPr>
          <p:cNvSpPr txBox="1"/>
          <p:nvPr/>
        </p:nvSpPr>
        <p:spPr>
          <a:xfrm>
            <a:off x="435919" y="3080508"/>
            <a:ext cx="6739953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/>
            <a:r>
              <a:rPr lang="en-SG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SG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100" dirty="0">
                <a:latin typeface="Times New Roman" panose="02020603050405020304" pitchFamily="18" charset="0"/>
              </a:rPr>
              <a:t> </a:t>
            </a:r>
            <a:r>
              <a:rPr lang="en-US" sz="2100" dirty="0" err="1" smtClean="0">
                <a:latin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phác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thảo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lựa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chọn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vật</a:t>
            </a:r>
            <a:r>
              <a:rPr lang="en-US" sz="2100" dirty="0" smtClean="0">
                <a:latin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</a:rPr>
              <a:t>liệu</a:t>
            </a:r>
            <a:r>
              <a:rPr lang="vi-VN" sz="2100" dirty="0" smtClean="0">
                <a:latin typeface="Times New Roman" panose="02020603050405020304" pitchFamily="18" charset="0"/>
              </a:rPr>
              <a:t>.</a:t>
            </a:r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BA70942-9304-A6CC-E6E4-562DA179A5A5}"/>
              </a:ext>
            </a:extLst>
          </p:cNvPr>
          <p:cNvSpPr/>
          <p:nvPr/>
        </p:nvSpPr>
        <p:spPr>
          <a:xfrm>
            <a:off x="234860" y="2952301"/>
            <a:ext cx="592781" cy="64882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1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  <p:bldP spid="9" grpId="0"/>
      <p:bldP spid="10" grpId="0"/>
      <p:bldP spid="4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6634</TotalTime>
  <Words>1348</Words>
  <Application>Microsoft Office PowerPoint</Application>
  <PresentationFormat>On-screen Show (16:9)</PresentationFormat>
  <Paragraphs>234</Paragraphs>
  <Slides>58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58</vt:i4>
      </vt:variant>
    </vt:vector>
  </HeadingPairs>
  <TitlesOfParts>
    <vt:vector size="80" baseType="lpstr">
      <vt:lpstr>宋体</vt:lpstr>
      <vt:lpstr>#9Slide02 Noi dung rat dai</vt:lpstr>
      <vt:lpstr>Arial</vt:lpstr>
      <vt:lpstr>Calibri Light</vt:lpstr>
      <vt:lpstr>等线</vt:lpstr>
      <vt:lpstr>等线 Light</vt:lpstr>
      <vt:lpstr>方正姚体</vt:lpstr>
      <vt:lpstr>Georgia</vt:lpstr>
      <vt:lpstr>Segoe Print</vt:lpstr>
      <vt:lpstr>华文新魏</vt:lpstr>
      <vt:lpstr>Tahoma</vt:lpstr>
      <vt:lpstr>Times New Roman</vt:lpstr>
      <vt:lpstr>Trebuchet MS</vt:lpstr>
      <vt:lpstr>Verdana</vt:lpstr>
      <vt:lpstr>Wingdings 3</vt:lpstr>
      <vt:lpstr>Custom Design</vt:lpstr>
      <vt:lpstr>1_Simple Light</vt:lpstr>
      <vt:lpstr>平面</vt:lpstr>
      <vt:lpstr>1_平面</vt:lpstr>
      <vt:lpstr>Office Theme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“AI NHANH AI ĐÚNG”</vt:lpstr>
      <vt:lpstr>“AI NHANH AI ĐÚNG”</vt:lpstr>
      <vt:lpstr>“AI NHANH AI ĐÚNG”</vt:lpstr>
      <vt:lpstr>“AI NHANH AI ĐÚNG”</vt:lpstr>
      <vt:lpstr>“AI NHANH AI ĐÚNG”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“AI NHANH HƠN”</vt:lpstr>
      <vt:lpstr>“AI NHANH HƠN”</vt:lpstr>
      <vt:lpstr>“AI NHANH HƠN”</vt:lpstr>
      <vt:lpstr>PowerPoint Presentation</vt:lpstr>
      <vt:lpstr>PowerPoint Presentation</vt:lpstr>
      <vt:lpstr>TRÒ CHƠI: “HIỂU SÂU BIẾT RỘNG”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“VẬN ĐỘNG THEO NHẠC ”</vt:lpstr>
      <vt:lpstr>VẬN DỤNG</vt:lpstr>
      <vt:lpstr>PowerPoint Presentation</vt:lpstr>
      <vt:lpstr>ĐÁNH GIÁ SẢN PHẨM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AI THO</cp:lastModifiedBy>
  <cp:revision>439</cp:revision>
  <dcterms:created xsi:type="dcterms:W3CDTF">2017-06-11T12:45:34Z</dcterms:created>
  <dcterms:modified xsi:type="dcterms:W3CDTF">2024-08-16T15:03:22Z</dcterms:modified>
</cp:coreProperties>
</file>